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69"/>
  </p:notesMasterIdLst>
  <p:handoutMasterIdLst>
    <p:handoutMasterId r:id="rId70"/>
  </p:handoutMasterIdLst>
  <p:sldIdLst>
    <p:sldId id="257" r:id="rId5"/>
    <p:sldId id="258" r:id="rId6"/>
    <p:sldId id="319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320" r:id="rId29"/>
    <p:sldId id="280" r:id="rId30"/>
    <p:sldId id="283" r:id="rId31"/>
    <p:sldId id="281" r:id="rId32"/>
    <p:sldId id="282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</p:sldIdLst>
  <p:sldSz cx="12188825" cy="6858000"/>
  <p:notesSz cx="6858000" cy="9144000"/>
  <p:defaultTextStyle>
    <a:defPPr rtl="0">
      <a:defRPr lang="x-non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2496">
          <p15:clr>
            <a:srgbClr val="A4A3A4"/>
          </p15:clr>
        </p15:guide>
        <p15:guide id="3" orient="horz" pos="2880">
          <p15:clr>
            <a:srgbClr val="A4A3A4"/>
          </p15:clr>
        </p15:guide>
        <p15:guide id="4" orient="horz" pos="1056">
          <p15:clr>
            <a:srgbClr val="A4A3A4"/>
          </p15:clr>
        </p15:guide>
        <p15:guide id="5" orient="horz" pos="3888">
          <p15:clr>
            <a:srgbClr val="A4A3A4"/>
          </p15:clr>
        </p15:guide>
        <p15:guide id="6" orient="horz" pos="240">
          <p15:clr>
            <a:srgbClr val="A4A3A4"/>
          </p15:clr>
        </p15:guide>
        <p15:guide id="7" pos="3839">
          <p15:clr>
            <a:srgbClr val="A4A3A4"/>
          </p15:clr>
        </p15:guide>
        <p15:guide id="8" pos="527">
          <p15:clr>
            <a:srgbClr val="A4A3A4"/>
          </p15:clr>
        </p15:guide>
        <p15:guide id="9" pos="815">
          <p15:clr>
            <a:srgbClr val="A4A3A4"/>
          </p15:clr>
        </p15:guide>
        <p15:guide id="10" pos="6863">
          <p15:clr>
            <a:srgbClr val="A4A3A4"/>
          </p15:clr>
        </p15:guide>
        <p15:guide id="11" pos="6143">
          <p15:clr>
            <a:srgbClr val="A4A3A4"/>
          </p15:clr>
        </p15:guide>
        <p15:guide id="12" pos="4703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70" autoAdjust="0"/>
    <p:restoredTop sz="94660"/>
  </p:normalViewPr>
  <p:slideViewPr>
    <p:cSldViewPr>
      <p:cViewPr>
        <p:scale>
          <a:sx n="96" d="100"/>
          <a:sy n="96" d="100"/>
        </p:scale>
        <p:origin x="1720" y="1328"/>
      </p:cViewPr>
      <p:guideLst>
        <p:guide orient="horz" pos="2160"/>
        <p:guide orient="horz" pos="2496"/>
        <p:guide orient="horz" pos="2880"/>
        <p:guide orient="horz" pos="1056"/>
        <p:guide orient="horz" pos="3888"/>
        <p:guide orient="horz" pos="240"/>
        <p:guide pos="3839"/>
        <p:guide pos="527"/>
        <p:guide pos="815"/>
        <p:guide pos="6863"/>
        <p:guide pos="6143"/>
        <p:guide pos="4703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96" d="100"/>
          <a:sy n="96" d="100"/>
        </p:scale>
        <p:origin x="2808" y="10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63" Type="http://schemas.openxmlformats.org/officeDocument/2006/relationships/slide" Target="slides/slide59.xml"/><Relationship Id="rId64" Type="http://schemas.openxmlformats.org/officeDocument/2006/relationships/slide" Target="slides/slide60.xml"/><Relationship Id="rId65" Type="http://schemas.openxmlformats.org/officeDocument/2006/relationships/slide" Target="slides/slide61.xml"/><Relationship Id="rId66" Type="http://schemas.openxmlformats.org/officeDocument/2006/relationships/slide" Target="slides/slide62.xml"/><Relationship Id="rId67" Type="http://schemas.openxmlformats.org/officeDocument/2006/relationships/slide" Target="slides/slide63.xml"/><Relationship Id="rId68" Type="http://schemas.openxmlformats.org/officeDocument/2006/relationships/slide" Target="slides/slide64.xml"/><Relationship Id="rId69" Type="http://schemas.openxmlformats.org/officeDocument/2006/relationships/notesMaster" Target="notesMasters/notesMaster1.xml"/><Relationship Id="rId50" Type="http://schemas.openxmlformats.org/officeDocument/2006/relationships/slide" Target="slides/slide46.xml"/><Relationship Id="rId51" Type="http://schemas.openxmlformats.org/officeDocument/2006/relationships/slide" Target="slides/slide47.xml"/><Relationship Id="rId52" Type="http://schemas.openxmlformats.org/officeDocument/2006/relationships/slide" Target="slides/slide48.xml"/><Relationship Id="rId53" Type="http://schemas.openxmlformats.org/officeDocument/2006/relationships/slide" Target="slides/slide49.xml"/><Relationship Id="rId54" Type="http://schemas.openxmlformats.org/officeDocument/2006/relationships/slide" Target="slides/slide50.xml"/><Relationship Id="rId55" Type="http://schemas.openxmlformats.org/officeDocument/2006/relationships/slide" Target="slides/slide51.xml"/><Relationship Id="rId56" Type="http://schemas.openxmlformats.org/officeDocument/2006/relationships/slide" Target="slides/slide52.xml"/><Relationship Id="rId57" Type="http://schemas.openxmlformats.org/officeDocument/2006/relationships/slide" Target="slides/slide53.xml"/><Relationship Id="rId58" Type="http://schemas.openxmlformats.org/officeDocument/2006/relationships/slide" Target="slides/slide54.xml"/><Relationship Id="rId59" Type="http://schemas.openxmlformats.org/officeDocument/2006/relationships/slide" Target="slides/slide55.xml"/><Relationship Id="rId40" Type="http://schemas.openxmlformats.org/officeDocument/2006/relationships/slide" Target="slides/slide36.xml"/><Relationship Id="rId41" Type="http://schemas.openxmlformats.org/officeDocument/2006/relationships/slide" Target="slides/slide37.xml"/><Relationship Id="rId42" Type="http://schemas.openxmlformats.org/officeDocument/2006/relationships/slide" Target="slides/slide38.xml"/><Relationship Id="rId43" Type="http://schemas.openxmlformats.org/officeDocument/2006/relationships/slide" Target="slides/slide39.xml"/><Relationship Id="rId44" Type="http://schemas.openxmlformats.org/officeDocument/2006/relationships/slide" Target="slides/slide40.xml"/><Relationship Id="rId45" Type="http://schemas.openxmlformats.org/officeDocument/2006/relationships/slide" Target="slides/slide41.xml"/><Relationship Id="rId46" Type="http://schemas.openxmlformats.org/officeDocument/2006/relationships/slide" Target="slides/slide42.xml"/><Relationship Id="rId47" Type="http://schemas.openxmlformats.org/officeDocument/2006/relationships/slide" Target="slides/slide43.xml"/><Relationship Id="rId48" Type="http://schemas.openxmlformats.org/officeDocument/2006/relationships/slide" Target="slides/slide44.xml"/><Relationship Id="rId49" Type="http://schemas.openxmlformats.org/officeDocument/2006/relationships/slide" Target="slides/slide45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<Relationship Id="rId70" Type="http://schemas.openxmlformats.org/officeDocument/2006/relationships/handoutMaster" Target="handoutMasters/handoutMaster1.xml"/><Relationship Id="rId71" Type="http://schemas.openxmlformats.org/officeDocument/2006/relationships/presProps" Target="presProps.xml"/><Relationship Id="rId72" Type="http://schemas.openxmlformats.org/officeDocument/2006/relationships/viewProps" Target="viewProps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73" Type="http://schemas.openxmlformats.org/officeDocument/2006/relationships/theme" Target="theme/theme1.xml"/><Relationship Id="rId74" Type="http://schemas.openxmlformats.org/officeDocument/2006/relationships/tableStyles" Target="tableStyles.xml"/><Relationship Id="rId60" Type="http://schemas.openxmlformats.org/officeDocument/2006/relationships/slide" Target="slides/slide56.xml"/><Relationship Id="rId61" Type="http://schemas.openxmlformats.org/officeDocument/2006/relationships/slide" Target="slides/slide57.xml"/><Relationship Id="rId62" Type="http://schemas.openxmlformats.org/officeDocument/2006/relationships/slide" Target="slides/slide58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081546BA-28B9-4E23-BF58-8B8F43812872}" type="datetime1">
              <a:rPr lang="en-GB" smtClean="0"/>
              <a:t>06/06/2018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C567D4A-04CB-4EDF-8FB1-342A02FC8EC5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8012531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A215ADAE-45AF-488A-8D37-8925E9E38F9F}" type="datetime1">
              <a:rPr lang="en-GB" noProof="0" smtClean="0"/>
              <a:t>06/06/2018</a:t>
            </a:fld>
            <a:endParaRPr lang="en-GB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GB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n-GB" noProof="0" dirty="0"/>
              <a:t>Click to edit Master text styles</a:t>
            </a:r>
          </a:p>
          <a:p>
            <a:pPr lvl="1" rtl="0"/>
            <a:r>
              <a:rPr lang="en-GB" noProof="0" dirty="0"/>
              <a:t>Second level</a:t>
            </a:r>
          </a:p>
          <a:p>
            <a:pPr lvl="2" rtl="0"/>
            <a:r>
              <a:rPr lang="en-GB" noProof="0" dirty="0"/>
              <a:t>Third level</a:t>
            </a:r>
          </a:p>
          <a:p>
            <a:pPr lvl="3" rtl="0"/>
            <a:r>
              <a:rPr lang="en-GB" noProof="0" dirty="0"/>
              <a:t>Fourth level</a:t>
            </a:r>
          </a:p>
          <a:p>
            <a:pPr lvl="4" rtl="0"/>
            <a:r>
              <a:rPr lang="en-GB" noProof="0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2E61351F-DBB1-4664-ADA9-83BC7CB8848D}" type="slidenum">
              <a:rPr lang="en-GB" noProof="0" smtClean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64236207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2E61351F-DBB1-4664-ADA9-83BC7CB8848D}" type="slidenum">
              <a:rPr lang="en-GB" smtClean="0"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427658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 bwMode="ltGray"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3814" y="990600"/>
            <a:ext cx="8458200" cy="3200400"/>
          </a:xfrm>
        </p:spPr>
        <p:txBody>
          <a:bodyPr rtlCol="0">
            <a:normAutofit/>
          </a:bodyPr>
          <a:lstStyle>
            <a:lvl1pPr>
              <a:defRPr sz="6000"/>
            </a:lvl1pPr>
          </a:lstStyle>
          <a:p>
            <a:pPr rtl="0"/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3813" y="4267200"/>
            <a:ext cx="8458200" cy="1371600"/>
          </a:xfrm>
          <a:noFill/>
        </p:spPr>
        <p:txBody>
          <a:bodyPr rtlCol="0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en-US" noProof="0" smtClean="0"/>
              <a:t>Click to edit Master subtitle style</a:t>
            </a:r>
            <a:endParaRPr lang="en-GB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1D402E2-9B64-468E-A445-4E2D7F084377}" type="datetime1">
              <a:rPr lang="en-GB" noProof="0" smtClean="0"/>
              <a:t>06/06/2018</a:t>
            </a:fld>
            <a:endParaRPr lang="en-GB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1FEFA0A-2F20-4B60-98C6-5FFDA469AA1C}" type="slidenum">
              <a:rPr lang="en-GB" noProof="0" smtClean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878593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6260" y="349989"/>
            <a:ext cx="10730384" cy="1143000"/>
          </a:xfrm>
        </p:spPr>
        <p:txBody>
          <a:bodyPr rtlCol="0">
            <a:normAutofit/>
          </a:bodyPr>
          <a:lstStyle>
            <a:lvl1pPr>
              <a:defRPr sz="5400" b="1">
                <a:effectLst>
                  <a:reflection blurRad="266700" stA="53000" endPos="65000" dist="50800" dir="5400000" sy="-100000" algn="bl" rotWithShape="0"/>
                </a:effectLst>
              </a:defRPr>
            </a:lvl1pPr>
          </a:lstStyle>
          <a:p>
            <a:pPr rtl="0"/>
            <a:r>
              <a:rPr lang="en-US" noProof="0" dirty="0" smtClean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2180" y="1492988"/>
            <a:ext cx="10764464" cy="5060211"/>
          </a:xfrm>
          <a:solidFill>
            <a:schemeClr val="bg2">
              <a:alpha val="93000"/>
            </a:schemeClr>
          </a:solidFill>
          <a:ln>
            <a:solidFill>
              <a:schemeClr val="accent6"/>
            </a:solidFill>
          </a:ln>
          <a:effectLst>
            <a:reflection stA="0" endPos="65000" dist="50800" dir="5400000" sy="-100000" algn="bl" rotWithShape="0"/>
            <a:softEdge rad="0"/>
          </a:effectLst>
        </p:spPr>
        <p:txBody>
          <a:bodyPr lIns="228600" tIns="228600" rIns="228600" bIns="228600" rtlCol="0"/>
          <a:lstStyle>
            <a:lvl1pPr marL="223838" indent="-228600">
              <a:buClr>
                <a:schemeClr val="accent4">
                  <a:lumMod val="50000"/>
                </a:schemeClr>
              </a:buClr>
              <a:buSzPct val="75000"/>
              <a:buFont typeface="Wingdings" charset="2"/>
              <a:buChar char="Ø"/>
              <a:defRPr sz="4000"/>
            </a:lvl1pPr>
            <a:lvl2pPr marL="502920" indent="-228600">
              <a:buClr>
                <a:schemeClr val="accent4">
                  <a:lumMod val="50000"/>
                </a:schemeClr>
              </a:buClr>
              <a:buSzPct val="75000"/>
              <a:buFont typeface="Arial" charset="0"/>
              <a:buChar char="•"/>
              <a:defRPr sz="3200"/>
            </a:lvl2pPr>
            <a:lvl3pPr marL="777240" indent="-228600">
              <a:buSzPct val="75000"/>
              <a:buFont typeface="Euphemia" charset="0"/>
              <a:buChar char="–"/>
              <a:defRPr sz="2400"/>
            </a:lvl3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 rtl="0"/>
            <a:r>
              <a:rPr lang="en-US" noProof="0" dirty="0" smtClean="0"/>
              <a:t>Click to edit Master text styles</a:t>
            </a:r>
          </a:p>
          <a:p>
            <a:pPr lvl="1" rtl="0"/>
            <a:r>
              <a:rPr lang="en-US" noProof="0" dirty="0" smtClean="0"/>
              <a:t>Second level</a:t>
            </a:r>
          </a:p>
          <a:p>
            <a:pPr lvl="2" rtl="0"/>
            <a:r>
              <a:rPr lang="en-US" noProof="0" dirty="0" smtClean="0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07E4649-86B1-4447-BC8E-A7B5D0DC22D1}" type="datetime1">
              <a:rPr lang="en-GB" noProof="0" smtClean="0"/>
              <a:t>06/06/2018</a:t>
            </a:fld>
            <a:endParaRPr lang="en-GB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GB" noProof="0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1FEFA0A-2F20-4B60-98C6-5FFDA469AA1C}" type="slidenum">
              <a:rPr lang="en-GB" noProof="0" smtClean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194492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4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ltGray"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3813" y="381000"/>
            <a:ext cx="96012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3813" y="1676400"/>
            <a:ext cx="9601200" cy="4495800"/>
          </a:xfrm>
          <a:prstGeom prst="rect">
            <a:avLst/>
          </a:prstGeom>
          <a:solidFill>
            <a:schemeClr val="bg2">
              <a:alpha val="70000"/>
            </a:schemeClr>
          </a:solidFill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n-US" noProof="0" smtClean="0"/>
              <a:t>Click to edit Master text styles</a:t>
            </a:r>
          </a:p>
          <a:p>
            <a:pPr lvl="1" rtl="0"/>
            <a:r>
              <a:rPr lang="en-US" noProof="0" smtClean="0"/>
              <a:t>Second level</a:t>
            </a:r>
          </a:p>
          <a:p>
            <a:pPr lvl="2" rtl="0"/>
            <a:r>
              <a:rPr lang="en-US" noProof="0" smtClean="0"/>
              <a:t>Third level</a:t>
            </a:r>
          </a:p>
          <a:p>
            <a:pPr lvl="3" rtl="0"/>
            <a:r>
              <a:rPr lang="en-US" noProof="0" smtClean="0"/>
              <a:t>Fourth level</a:t>
            </a:r>
          </a:p>
          <a:p>
            <a:pPr lvl="4" rtl="0"/>
            <a:r>
              <a:rPr lang="en-US" noProof="0" smtClean="0"/>
              <a:t>Fifth level</a:t>
            </a:r>
            <a:endParaRPr lang="en-GB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71781" y="6356351"/>
            <a:ext cx="28440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pPr rtl="0"/>
            <a:fld id="{51EB8454-A1E4-4658-9661-015AE1206A04}" type="datetime1">
              <a:rPr lang="en-GB" noProof="0" smtClean="0"/>
              <a:t>06/06/2018</a:t>
            </a:fld>
            <a:endParaRPr lang="en-GB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/>
                </a:solidFill>
              </a:defRPr>
            </a:lvl1pPr>
          </a:lstStyle>
          <a:p>
            <a:pPr rtl="0"/>
            <a:r>
              <a:rPr lang="en-GB" noProof="0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51225" y="6356351"/>
            <a:ext cx="28440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pPr rtl="0"/>
            <a:fld id="{81FEFA0A-2F20-4B60-98C6-5FFDA469AA1C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6957396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3838" indent="-228600" algn="l" defTabSz="914400" rtl="0" eaLnBrk="1" latinLnBrk="0" hangingPunct="1">
        <a:lnSpc>
          <a:spcPct val="90000"/>
        </a:lnSpc>
        <a:spcBef>
          <a:spcPts val="1600"/>
        </a:spcBef>
        <a:buClr>
          <a:schemeClr val="accent6"/>
        </a:buClr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accent6"/>
        </a:buClr>
        <a:buFont typeface="Euphemia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77240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accent6"/>
        </a:buClr>
        <a:buFont typeface="Euphemia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51560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accent6"/>
        </a:buClr>
        <a:buFont typeface="Euphemia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325880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accent6"/>
        </a:buClr>
        <a:buFont typeface="Euphemia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defTabSz="914400" rtl="0" eaLnBrk="1" latinLnBrk="0" hangingPunct="1">
        <a:spcBef>
          <a:spcPts val="600"/>
        </a:spcBef>
        <a:buFont typeface="Euphemia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874520" indent="-228600" algn="l" defTabSz="914400" rtl="0" eaLnBrk="1" latinLnBrk="0" hangingPunct="1">
        <a:spcBef>
          <a:spcPts val="600"/>
        </a:spcBef>
        <a:buFont typeface="Euphemia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48840" indent="-228600" algn="l" defTabSz="914400" rtl="0" eaLnBrk="1" latinLnBrk="0" hangingPunct="1">
        <a:spcBef>
          <a:spcPts val="600"/>
        </a:spcBef>
        <a:buFont typeface="Euphemia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23160" indent="-228600" algn="l" defTabSz="914400" rtl="0" eaLnBrk="1" latinLnBrk="0" hangingPunct="1">
        <a:spcBef>
          <a:spcPts val="600"/>
        </a:spcBef>
        <a:buFont typeface="Euphemia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lab.com/sofreeus" TargetMode="External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mars64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29.png"/><Relationship Id="rId7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jpe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jpe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en-GB" b="1" dirty="0" err="1" smtClean="0"/>
              <a:t>Kubernetes</a:t>
            </a:r>
            <a:r>
              <a:rPr lang="en-GB" b="1" dirty="0" smtClean="0"/>
              <a:t> 101</a:t>
            </a:r>
            <a:endParaRPr lang="en-GB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16545" y="4038600"/>
            <a:ext cx="8458200" cy="1371600"/>
          </a:xfrm>
        </p:spPr>
        <p:txBody>
          <a:bodyPr rtlCol="0"/>
          <a:lstStyle/>
          <a:p>
            <a:pPr rtl="0"/>
            <a:r>
              <a:rPr lang="en-GB" dirty="0" err="1" smtClean="0"/>
              <a:t>Marcial</a:t>
            </a:r>
            <a:r>
              <a:rPr lang="en-GB" dirty="0" smtClean="0"/>
              <a:t> White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52280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State of Clustering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 smtClean="0"/>
              <a:t>Docker</a:t>
            </a:r>
            <a:r>
              <a:rPr lang="en-US" dirty="0" smtClean="0"/>
              <a:t> Swarm</a:t>
            </a:r>
          </a:p>
          <a:p>
            <a:pPr lvl="1"/>
            <a:r>
              <a:rPr lang="en-US" dirty="0" smtClean="0"/>
              <a:t>East to start, harder to customize</a:t>
            </a:r>
          </a:p>
          <a:p>
            <a:r>
              <a:rPr lang="en-US" dirty="0" err="1" smtClean="0"/>
              <a:t>CoreOS</a:t>
            </a:r>
            <a:r>
              <a:rPr lang="en-US" dirty="0" smtClean="0"/>
              <a:t> Fleet</a:t>
            </a:r>
          </a:p>
          <a:p>
            <a:pPr lvl="1"/>
            <a:r>
              <a:rPr lang="en-US" dirty="0" smtClean="0"/>
              <a:t>Low-level orchestration, lacks features</a:t>
            </a:r>
          </a:p>
          <a:p>
            <a:pPr lvl="1"/>
            <a:r>
              <a:rPr lang="en-US" dirty="0" smtClean="0"/>
              <a:t>Discontinued Feb 2018 – </a:t>
            </a:r>
            <a:r>
              <a:rPr lang="en-US" dirty="0" err="1" smtClean="0"/>
              <a:t>CoreOS</a:t>
            </a:r>
            <a:r>
              <a:rPr lang="en-US" dirty="0" smtClean="0"/>
              <a:t>/RH now focus K8s</a:t>
            </a:r>
          </a:p>
          <a:p>
            <a:r>
              <a:rPr lang="en-US" dirty="0" smtClean="0"/>
              <a:t>Apache </a:t>
            </a:r>
            <a:r>
              <a:rPr lang="en-US" dirty="0" err="1" smtClean="0"/>
              <a:t>Mesos</a:t>
            </a:r>
            <a:endParaRPr lang="en-US" dirty="0" smtClean="0"/>
          </a:p>
          <a:p>
            <a:pPr lvl="1"/>
            <a:r>
              <a:rPr lang="en-US" dirty="0" smtClean="0"/>
              <a:t>Highly scalable, less opinionated, more complex</a:t>
            </a:r>
          </a:p>
          <a:p>
            <a:r>
              <a:rPr lang="en-US" dirty="0" err="1" smtClean="0"/>
              <a:t>Kubernetes</a:t>
            </a:r>
            <a:endParaRPr lang="en-US" dirty="0" smtClean="0"/>
          </a:p>
          <a:p>
            <a:pPr lvl="1"/>
            <a:r>
              <a:rPr lang="en-US" dirty="0" smtClean="0"/>
              <a:t>Opinionated, use 12 factor!</a:t>
            </a:r>
          </a:p>
          <a:p>
            <a:pPr lvl="1"/>
            <a:r>
              <a:rPr lang="en-US" dirty="0" smtClean="0"/>
              <a:t>Probes, </a:t>
            </a:r>
            <a:r>
              <a:rPr lang="en-US" dirty="0" err="1" smtClean="0"/>
              <a:t>CrashLoopBackoff</a:t>
            </a:r>
            <a:r>
              <a:rPr lang="en-US" dirty="0" smtClean="0"/>
              <a:t>, HPA, Open APIs!</a:t>
            </a:r>
          </a:p>
        </p:txBody>
      </p:sp>
    </p:spTree>
    <p:extLst>
      <p:ext uri="{BB962C8B-B14F-4D97-AF65-F5344CB8AC3E}">
        <p14:creationId xmlns:p14="http://schemas.microsoft.com/office/powerpoint/2010/main" val="613628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12 Factor Application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‘Properly’ designed apps:</a:t>
            </a:r>
          </a:p>
          <a:p>
            <a:pPr lvl="1"/>
            <a:r>
              <a:rPr lang="en-US" dirty="0" smtClean="0"/>
              <a:t>Containers deployed and managed in a highly flexible and automatic way</a:t>
            </a:r>
          </a:p>
          <a:p>
            <a:pPr lvl="1"/>
            <a:r>
              <a:rPr lang="en-US" dirty="0" smtClean="0"/>
              <a:t>Can provide greater uptime of your app</a:t>
            </a:r>
          </a:p>
          <a:p>
            <a:pPr lvl="1"/>
            <a:r>
              <a:rPr lang="en-US" dirty="0" smtClean="0"/>
              <a:t>Better and more predictable performance</a:t>
            </a:r>
          </a:p>
          <a:p>
            <a:pPr lvl="1"/>
            <a:r>
              <a:rPr lang="en-US" dirty="0" smtClean="0"/>
              <a:t>Less hands-on management vs. ‘old way’</a:t>
            </a:r>
          </a:p>
          <a:p>
            <a:pPr lvl="1"/>
            <a:r>
              <a:rPr lang="en-US" dirty="0" smtClean="0"/>
              <a:t>NOT a silver-bullet</a:t>
            </a:r>
          </a:p>
          <a:p>
            <a:pPr lvl="1"/>
            <a:r>
              <a:rPr lang="en-US" dirty="0" smtClean="0"/>
              <a:t>NOT always feasible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9351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12 Factor Application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twelve-factor app is a methodology for building software-as-a-service apps that:</a:t>
            </a:r>
          </a:p>
          <a:p>
            <a:pPr lvl="1"/>
            <a:r>
              <a:rPr lang="en-US" dirty="0" smtClean="0"/>
              <a:t>Use declarative formats for setup automation</a:t>
            </a:r>
          </a:p>
          <a:p>
            <a:pPr lvl="1"/>
            <a:r>
              <a:rPr lang="en-US" dirty="0" smtClean="0"/>
              <a:t>Provide clean contracts w/ OS</a:t>
            </a:r>
          </a:p>
          <a:p>
            <a:pPr lvl="1"/>
            <a:r>
              <a:rPr lang="en-US" dirty="0" smtClean="0"/>
              <a:t>Are suitable for modern cloud platforms</a:t>
            </a:r>
          </a:p>
          <a:p>
            <a:pPr lvl="1"/>
            <a:r>
              <a:rPr lang="en-US" dirty="0" smtClean="0"/>
              <a:t>Minimizes environmental divergence</a:t>
            </a:r>
          </a:p>
          <a:p>
            <a:pPr lvl="1"/>
            <a:r>
              <a:rPr lang="en-US" dirty="0" smtClean="0"/>
              <a:t>Many factors are built-in to K8s object designs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5994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12 Factor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1) Codebase</a:t>
            </a:r>
          </a:p>
          <a:p>
            <a:pPr lvl="1"/>
            <a:r>
              <a:rPr lang="en-US" dirty="0" smtClean="0"/>
              <a:t>ALWAYS USE SOURCE CONTROL</a:t>
            </a:r>
          </a:p>
          <a:p>
            <a:pPr lvl="1"/>
            <a:r>
              <a:rPr lang="en-US" dirty="0" smtClean="0"/>
              <a:t>Single codebase, multiple deploys</a:t>
            </a:r>
          </a:p>
          <a:p>
            <a:pPr lvl="1"/>
            <a:r>
              <a:rPr lang="en-US" dirty="0" smtClean="0">
                <a:hlinkClick r:id="rId2"/>
              </a:rPr>
              <a:t>https://github.com/mars64</a:t>
            </a:r>
            <a:endParaRPr lang="en-US" dirty="0" smtClean="0"/>
          </a:p>
          <a:p>
            <a:pPr lvl="1"/>
            <a:r>
              <a:rPr lang="en-US" dirty="0" smtClean="0">
                <a:hlinkClick r:id="rId3"/>
              </a:rPr>
              <a:t>https://gitlab.com/sofreeus</a:t>
            </a:r>
            <a:r>
              <a:rPr lang="en-US" dirty="0" smtClean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3C035316-677D-41DA-A100-95293CC0420A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6780212" y="3429000"/>
            <a:ext cx="3936960" cy="294288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5759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12 Factor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2) Dependencies</a:t>
            </a:r>
          </a:p>
          <a:p>
            <a:pPr lvl="1"/>
            <a:r>
              <a:rPr lang="en-US" dirty="0" smtClean="0"/>
              <a:t>Explicitly declare &amp; isolate dependencies</a:t>
            </a:r>
          </a:p>
          <a:p>
            <a:pPr lvl="1"/>
            <a:r>
              <a:rPr lang="en-US" dirty="0" smtClean="0"/>
              <a:t>Never rely on implicit system packages</a:t>
            </a:r>
          </a:p>
          <a:p>
            <a:pPr lvl="1"/>
            <a:r>
              <a:rPr lang="en-US" dirty="0" smtClean="0"/>
              <a:t>No dropping shells!</a:t>
            </a:r>
          </a:p>
          <a:p>
            <a:pPr lvl="1"/>
            <a:r>
              <a:rPr lang="en-US" dirty="0" smtClean="0"/>
              <a:t>Bake into a container!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0D620380-43F7-49CC-8257-7FB02377F510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5637212" y="3505200"/>
            <a:ext cx="5270640" cy="29195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43040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12 Factor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3) Configuration</a:t>
            </a:r>
          </a:p>
          <a:p>
            <a:pPr lvl="1"/>
            <a:r>
              <a:rPr lang="en-US" dirty="0" err="1" smtClean="0"/>
              <a:t>Config</a:t>
            </a:r>
            <a:r>
              <a:rPr lang="en-US" dirty="0" smtClean="0"/>
              <a:t> varies across </a:t>
            </a:r>
            <a:r>
              <a:rPr lang="en-US" b="1" dirty="0" smtClean="0"/>
              <a:t>deploys</a:t>
            </a:r>
            <a:r>
              <a:rPr lang="en-US" dirty="0" smtClean="0"/>
              <a:t>, </a:t>
            </a:r>
            <a:r>
              <a:rPr lang="en-US" i="1" dirty="0" smtClean="0"/>
              <a:t>code does not</a:t>
            </a:r>
          </a:p>
          <a:p>
            <a:pPr lvl="1"/>
            <a:r>
              <a:rPr lang="en-US" i="1" dirty="0" smtClean="0"/>
              <a:t>Can the codebase be made open source </a:t>
            </a:r>
            <a:r>
              <a:rPr lang="en-US" b="1" i="1" dirty="0" smtClean="0"/>
              <a:t>right now</a:t>
            </a:r>
            <a:r>
              <a:rPr lang="en-US" i="1" dirty="0" smtClean="0"/>
              <a:t>?</a:t>
            </a:r>
          </a:p>
          <a:p>
            <a:pPr lvl="1"/>
            <a:r>
              <a:rPr lang="en-US" dirty="0" smtClean="0"/>
              <a:t>Environment variables!</a:t>
            </a:r>
          </a:p>
          <a:p>
            <a:pPr lvl="1"/>
            <a:r>
              <a:rPr lang="en-US" dirty="0" smtClean="0"/>
              <a:t>Helm is great for this … but that’s another topic</a:t>
            </a:r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5AE3C37B-1799-41DE-A271-A78D361CC5C4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5103812" y="4343400"/>
            <a:ext cx="1979612" cy="2062226"/>
          </a:xfrm>
          <a:prstGeom prst="rect">
            <a:avLst/>
          </a:prstGeom>
          <a:noFill/>
          <a:ln>
            <a:noFill/>
          </a:ln>
          <a:effectLst>
            <a:outerShdw dist="38184" dir="2700000" algn="tl">
              <a:srgbClr val="80808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49066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12 Factor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4) Backing Services</a:t>
            </a:r>
          </a:p>
          <a:p>
            <a:pPr lvl="1"/>
            <a:r>
              <a:rPr lang="en-US" dirty="0" smtClean="0"/>
              <a:t>Treat backing services as attached resources (</a:t>
            </a:r>
            <a:r>
              <a:rPr lang="en-US" dirty="0" err="1" smtClean="0"/>
              <a:t>db</a:t>
            </a:r>
            <a:r>
              <a:rPr lang="en-US" dirty="0" smtClean="0"/>
              <a:t>, event frameworks, mail services, </a:t>
            </a:r>
            <a:r>
              <a:rPr lang="en-US" dirty="0" err="1" smtClean="0"/>
              <a:t>etc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No distinction between local &amp; third party services</a:t>
            </a:r>
          </a:p>
          <a:p>
            <a:pPr lvl="2"/>
            <a:r>
              <a:rPr lang="en-US" dirty="0" smtClean="0"/>
              <a:t>Expect to interface with external services at a simple URL </a:t>
            </a:r>
          </a:p>
          <a:p>
            <a:pPr lvl="3"/>
            <a:r>
              <a:rPr lang="en-US" dirty="0" err="1" smtClean="0"/>
              <a:t>memcache.default.svc.cluster.local</a:t>
            </a:r>
            <a:endParaRPr lang="en-US" dirty="0" smtClean="0"/>
          </a:p>
          <a:p>
            <a:pPr lvl="3"/>
            <a:r>
              <a:rPr lang="en-US" dirty="0" err="1" smtClean="0"/>
              <a:t>memcache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6DC18905-3612-4939-9763-920C96BD1AAF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5561012" y="4191000"/>
            <a:ext cx="2692320" cy="201923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12520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12 Factor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2180" y="1484883"/>
            <a:ext cx="10764464" cy="5060211"/>
          </a:xfrm>
        </p:spPr>
        <p:txBody>
          <a:bodyPr/>
          <a:lstStyle/>
          <a:p>
            <a:r>
              <a:rPr lang="en-US" dirty="0" smtClean="0"/>
              <a:t>5) </a:t>
            </a:r>
            <a:r>
              <a:rPr lang="en-US" dirty="0" err="1" smtClean="0"/>
              <a:t>Buid</a:t>
            </a:r>
            <a:r>
              <a:rPr lang="en-US" dirty="0" smtClean="0"/>
              <a:t>/Release/Run</a:t>
            </a:r>
          </a:p>
          <a:p>
            <a:pPr lvl="1"/>
            <a:r>
              <a:rPr lang="en-US" dirty="0" smtClean="0"/>
              <a:t>Strictly separated build/release/run stages</a:t>
            </a:r>
          </a:p>
          <a:p>
            <a:pPr lvl="2"/>
            <a:r>
              <a:rPr lang="en-US" dirty="0" smtClean="0"/>
              <a:t>Build: transform </a:t>
            </a:r>
            <a:r>
              <a:rPr lang="en-US" i="1" dirty="0" smtClean="0"/>
              <a:t>code</a:t>
            </a:r>
            <a:r>
              <a:rPr lang="en-US" dirty="0" smtClean="0"/>
              <a:t> into a </a:t>
            </a:r>
            <a:r>
              <a:rPr lang="en-US" i="1" dirty="0" smtClean="0"/>
              <a:t>build</a:t>
            </a:r>
            <a:r>
              <a:rPr lang="en-US" dirty="0" smtClean="0"/>
              <a:t> (e.g. </a:t>
            </a:r>
            <a:r>
              <a:rPr lang="en-US" i="1" dirty="0" smtClean="0"/>
              <a:t>image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Release: combine the </a:t>
            </a:r>
            <a:r>
              <a:rPr lang="en-US" i="1" dirty="0" smtClean="0"/>
              <a:t>build</a:t>
            </a:r>
            <a:r>
              <a:rPr lang="en-US" dirty="0" smtClean="0"/>
              <a:t> and </a:t>
            </a:r>
            <a:r>
              <a:rPr lang="en-US" i="1" dirty="0" err="1" smtClean="0"/>
              <a:t>config</a:t>
            </a:r>
            <a:r>
              <a:rPr lang="en-US" dirty="0" smtClean="0"/>
              <a:t> into a </a:t>
            </a:r>
            <a:r>
              <a:rPr lang="en-US" i="1" dirty="0" smtClean="0"/>
              <a:t>release</a:t>
            </a:r>
            <a:r>
              <a:rPr lang="en-US" dirty="0" smtClean="0"/>
              <a:t> (e.g. map </a:t>
            </a:r>
            <a:r>
              <a:rPr lang="en-US" i="1" dirty="0" err="1" smtClean="0"/>
              <a:t>env</a:t>
            </a:r>
            <a:r>
              <a:rPr lang="en-US" i="1" dirty="0" smtClean="0"/>
              <a:t> </a:t>
            </a:r>
            <a:r>
              <a:rPr lang="en-US" i="1" dirty="0" err="1" smtClean="0"/>
              <a:t>vars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Run: Deploy the app into the </a:t>
            </a:r>
            <a:r>
              <a:rPr lang="en-US" i="1" dirty="0" smtClean="0"/>
              <a:t>execution environment </a:t>
            </a:r>
            <a:r>
              <a:rPr lang="en-US" dirty="0" smtClean="0"/>
              <a:t>(e.g. </a:t>
            </a:r>
            <a:r>
              <a:rPr lang="en-US" i="1" dirty="0" err="1" smtClean="0"/>
              <a:t>Kubernetes</a:t>
            </a:r>
            <a:r>
              <a:rPr lang="en-US" dirty="0" smtClean="0"/>
              <a:t>)</a:t>
            </a:r>
          </a:p>
        </p:txBody>
      </p:sp>
      <p:pic>
        <p:nvPicPr>
          <p:cNvPr id="2068" name="Picture 20" descr="mage result for fire jenkins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3812" y="4191000"/>
            <a:ext cx="1733300" cy="2023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3292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12 Factor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6) Process model</a:t>
            </a:r>
          </a:p>
          <a:p>
            <a:pPr lvl="1"/>
            <a:r>
              <a:rPr lang="en-US" dirty="0" smtClean="0"/>
              <a:t>App: one or more stateless processes</a:t>
            </a:r>
          </a:p>
          <a:p>
            <a:pPr lvl="1"/>
            <a:r>
              <a:rPr lang="en-US" dirty="0" smtClean="0"/>
              <a:t>Share-nothing! (use a </a:t>
            </a:r>
            <a:r>
              <a:rPr lang="en-US" dirty="0" err="1" smtClean="0"/>
              <a:t>db</a:t>
            </a:r>
            <a:r>
              <a:rPr lang="en-US" dirty="0" smtClean="0"/>
              <a:t>, block store, queue, </a:t>
            </a:r>
            <a:r>
              <a:rPr lang="en-US" dirty="0" err="1" smtClean="0"/>
              <a:t>etc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Crash-only design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C441D760-5E36-42A3-8808-C880F9DAF5FC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5103812" y="3505200"/>
            <a:ext cx="2870160" cy="28701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07570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12 Factor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7) Port binding</a:t>
            </a:r>
          </a:p>
          <a:p>
            <a:pPr lvl="1"/>
            <a:r>
              <a:rPr lang="en-US" dirty="0" smtClean="0"/>
              <a:t>Export services via </a:t>
            </a:r>
            <a:r>
              <a:rPr lang="en-US" i="1" dirty="0" smtClean="0"/>
              <a:t>port binding</a:t>
            </a:r>
          </a:p>
          <a:p>
            <a:pPr lvl="1"/>
            <a:r>
              <a:rPr lang="en-US" dirty="0" smtClean="0"/>
              <a:t>If </a:t>
            </a:r>
            <a:r>
              <a:rPr lang="en-US" b="1" dirty="0" smtClean="0"/>
              <a:t>backing services</a:t>
            </a:r>
            <a:r>
              <a:rPr lang="en-US" dirty="0" smtClean="0"/>
              <a:t> = interfacing w/ external services at simple URLs, then </a:t>
            </a:r>
            <a:r>
              <a:rPr lang="en-US" b="1" dirty="0" smtClean="0"/>
              <a:t>port binding</a:t>
            </a:r>
            <a:r>
              <a:rPr lang="en-US" dirty="0" smtClean="0"/>
              <a:t> = providing simple URLs to be interfaced with</a:t>
            </a:r>
          </a:p>
          <a:p>
            <a:pPr lvl="1"/>
            <a:r>
              <a:rPr lang="en-US" b="1" dirty="0" err="1" smtClean="0"/>
              <a:t>dockerfile</a:t>
            </a:r>
            <a:r>
              <a:rPr lang="en-US" b="1" dirty="0" smtClean="0"/>
              <a:t> expose </a:t>
            </a:r>
          </a:p>
          <a:p>
            <a:pPr lvl="1"/>
            <a:r>
              <a:rPr lang="en-US" b="1" dirty="0" smtClean="0"/>
              <a:t>k8s spec ports</a:t>
            </a:r>
            <a:endParaRPr lang="en-US" b="1" dirty="0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9C80874E-E8FE-4F8C-B65F-BBB5237410AC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7008812" y="4038600"/>
            <a:ext cx="2552520" cy="207557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94895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720" lvl="0" indent="-342720">
              <a:tabLst>
                <a:tab pos="914040" algn="l"/>
                <a:tab pos="1828439" algn="l"/>
                <a:tab pos="2742839" algn="l"/>
                <a:tab pos="3657239" algn="l"/>
                <a:tab pos="4571639" algn="l"/>
                <a:tab pos="5486040" algn="l"/>
                <a:tab pos="6400440" algn="l"/>
                <a:tab pos="7314840" algn="l"/>
                <a:tab pos="8229240" algn="l"/>
                <a:tab pos="9143640" algn="l"/>
                <a:tab pos="10058040" algn="l"/>
              </a:tabLst>
            </a:pPr>
            <a:r>
              <a:rPr lang="en-US" dirty="0" err="1"/>
              <a:t>Marcial</a:t>
            </a:r>
            <a:r>
              <a:rPr lang="en-US" dirty="0"/>
              <a:t> White</a:t>
            </a:r>
          </a:p>
          <a:p>
            <a:pPr marL="342720" lvl="0" indent="-342720">
              <a:tabLst>
                <a:tab pos="914040" algn="l"/>
                <a:tab pos="1828439" algn="l"/>
                <a:tab pos="2742839" algn="l"/>
                <a:tab pos="3657239" algn="l"/>
                <a:tab pos="4571639" algn="l"/>
                <a:tab pos="5486040" algn="l"/>
                <a:tab pos="6400440" algn="l"/>
                <a:tab pos="7314840" algn="l"/>
                <a:tab pos="8229240" algn="l"/>
                <a:tab pos="9143640" algn="l"/>
                <a:tab pos="10058040" algn="l"/>
              </a:tabLst>
            </a:pPr>
            <a:r>
              <a:rPr lang="en-US" dirty="0"/>
              <a:t>Senior Engineer @ Return Path, Inc.</a:t>
            </a:r>
          </a:p>
          <a:p>
            <a:pPr marL="342720" lvl="0" indent="-342720">
              <a:tabLst>
                <a:tab pos="914040" algn="l"/>
                <a:tab pos="1828439" algn="l"/>
                <a:tab pos="2742839" algn="l"/>
                <a:tab pos="3657239" algn="l"/>
                <a:tab pos="4571639" algn="l"/>
                <a:tab pos="5486040" algn="l"/>
                <a:tab pos="6400440" algn="l"/>
                <a:tab pos="7314840" algn="l"/>
                <a:tab pos="8229240" algn="l"/>
                <a:tab pos="9143640" algn="l"/>
                <a:tab pos="10058040" algn="l"/>
              </a:tabLst>
            </a:pPr>
            <a:r>
              <a:rPr lang="en-US" dirty="0" smtClean="0"/>
              <a:t>Five+ </a:t>
            </a:r>
            <a:r>
              <a:rPr lang="en-US" dirty="0"/>
              <a:t>k8s clusters (2 datacenter/3 AWS)</a:t>
            </a:r>
          </a:p>
          <a:p>
            <a:pPr marL="342720" lvl="0" indent="-342720">
              <a:tabLst>
                <a:tab pos="914040" algn="l"/>
                <a:tab pos="1828439" algn="l"/>
                <a:tab pos="2742839" algn="l"/>
                <a:tab pos="3657239" algn="l"/>
                <a:tab pos="4571639" algn="l"/>
                <a:tab pos="5486040" algn="l"/>
                <a:tab pos="6400440" algn="l"/>
                <a:tab pos="7314840" algn="l"/>
                <a:tab pos="8229240" algn="l"/>
                <a:tab pos="9143640" algn="l"/>
                <a:tab pos="10058040" algn="l"/>
              </a:tabLst>
            </a:pPr>
            <a:r>
              <a:rPr lang="en-US" dirty="0"/>
              <a:t>This </a:t>
            </a:r>
            <a:r>
              <a:rPr lang="en-US" dirty="0" err="1"/>
              <a:t>koolaide</a:t>
            </a:r>
            <a:r>
              <a:rPr lang="en-US" dirty="0"/>
              <a:t> is delicious!</a:t>
            </a:r>
          </a:p>
          <a:p>
            <a:pPr marL="342720" lvl="0" indent="-342720">
              <a:tabLst>
                <a:tab pos="914040" algn="l"/>
                <a:tab pos="1828439" algn="l"/>
                <a:tab pos="2742839" algn="l"/>
                <a:tab pos="3657239" algn="l"/>
                <a:tab pos="4571639" algn="l"/>
                <a:tab pos="5486040" algn="l"/>
                <a:tab pos="6400440" algn="l"/>
                <a:tab pos="7314840" algn="l"/>
                <a:tab pos="8229240" algn="l"/>
                <a:tab pos="9143640" algn="l"/>
                <a:tab pos="10058040" algn="l"/>
              </a:tabLst>
            </a:pPr>
            <a:r>
              <a:rPr lang="en-US" dirty="0"/>
              <a:t>Mind the compendium!</a:t>
            </a:r>
          </a:p>
          <a:p>
            <a:endParaRPr lang="en-US" dirty="0"/>
          </a:p>
        </p:txBody>
      </p:sp>
      <p:pic>
        <p:nvPicPr>
          <p:cNvPr id="4" name="Picture 5" descr="k8s.png">
            <a:extLst>
              <a:ext uri="{FF2B5EF4-FFF2-40B4-BE49-F238E27FC236}">
                <a16:creationId xmlns="" xmlns:a16="http://schemas.microsoft.com/office/drawing/2014/main" id="{F9D7F713-BDF6-468C-815F-E6AFA4785C92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6475532" y="4248867"/>
            <a:ext cx="2730600" cy="23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6" descr="sofreelogo.jpg">
            <a:extLst>
              <a:ext uri="{FF2B5EF4-FFF2-40B4-BE49-F238E27FC236}">
                <a16:creationId xmlns="" xmlns:a16="http://schemas.microsoft.com/office/drawing/2014/main" id="{630795A2-C4D0-4CF1-A50A-E0C108FF814D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9228863" y="3962400"/>
            <a:ext cx="1505160" cy="227303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55918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12 Factor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8) Concurrency</a:t>
            </a:r>
          </a:p>
          <a:p>
            <a:pPr lvl="1"/>
            <a:r>
              <a:rPr lang="en-US" dirty="0" smtClean="0"/>
              <a:t>Scale out via the </a:t>
            </a:r>
            <a:r>
              <a:rPr lang="en-US" b="1" dirty="0" smtClean="0"/>
              <a:t>process model</a:t>
            </a:r>
          </a:p>
          <a:p>
            <a:pPr lvl="1"/>
            <a:r>
              <a:rPr lang="en-US" b="1" dirty="0" smtClean="0"/>
              <a:t>Stateless! Share-nothing! Crash-only!</a:t>
            </a:r>
            <a:endParaRPr lang="en-US" b="1" dirty="0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ED11951A-3D31-4FB1-BCCF-07062C608726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3960812" y="3429000"/>
            <a:ext cx="4775040" cy="281680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28470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12 Factor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9) Disposability</a:t>
            </a:r>
          </a:p>
          <a:p>
            <a:pPr lvl="1"/>
            <a:r>
              <a:rPr lang="en-US" dirty="0" smtClean="0"/>
              <a:t>Maximize robustness w/ fast startup and graceful shutdown</a:t>
            </a:r>
          </a:p>
          <a:p>
            <a:pPr lvl="1"/>
            <a:r>
              <a:rPr lang="en-US" dirty="0" smtClean="0"/>
              <a:t>CRASH-ONLY</a:t>
            </a:r>
            <a:endParaRPr 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="" xmlns:a16="http://schemas.microsoft.com/office/drawing/2014/main" id="{B528996E-40A5-4009-A47E-DE0C3EA74D74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4570412" y="2819400"/>
            <a:ext cx="4540079" cy="344174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41537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12 Factor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10) Dev/Prod parity</a:t>
            </a:r>
          </a:p>
          <a:p>
            <a:pPr lvl="1"/>
            <a:r>
              <a:rPr lang="en-US" dirty="0" smtClean="0"/>
              <a:t>All </a:t>
            </a:r>
            <a:r>
              <a:rPr lang="en-US" dirty="0" err="1" smtClean="0"/>
              <a:t>envs</a:t>
            </a:r>
            <a:r>
              <a:rPr lang="en-US" dirty="0" smtClean="0"/>
              <a:t> should be as similar as possible</a:t>
            </a:r>
          </a:p>
          <a:p>
            <a:pPr lvl="1"/>
            <a:r>
              <a:rPr lang="en-US" dirty="0" smtClean="0"/>
              <a:t>Easy continuous delivery</a:t>
            </a:r>
          </a:p>
          <a:p>
            <a:pPr lvl="1"/>
            <a:r>
              <a:rPr lang="en-US" dirty="0" smtClean="0"/>
              <a:t>Backing service names should be the same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BFCBB142-EE3A-4B64-B539-7AB15D8378CF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4189412" y="3962400"/>
            <a:ext cx="3156387" cy="23672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64258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12 Factor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11) Logs</a:t>
            </a:r>
          </a:p>
          <a:p>
            <a:pPr lvl="1"/>
            <a:r>
              <a:rPr lang="en-US" dirty="0" smtClean="0"/>
              <a:t>Event streams</a:t>
            </a:r>
          </a:p>
          <a:p>
            <a:pPr lvl="1"/>
            <a:r>
              <a:rPr lang="en-US" dirty="0" smtClean="0"/>
              <a:t>Easy as ABC: Always Be …. logging to </a:t>
            </a:r>
            <a:r>
              <a:rPr lang="en-US" dirty="0" err="1" smtClean="0"/>
              <a:t>stdout</a:t>
            </a:r>
            <a:r>
              <a:rPr lang="en-US" dirty="0" smtClean="0"/>
              <a:t> </a:t>
            </a:r>
            <a:r>
              <a:rPr lang="en-US" dirty="0" smtClean="0">
                <a:sym typeface="Wingdings"/>
              </a:rPr>
              <a:t></a:t>
            </a:r>
          </a:p>
          <a:p>
            <a:pPr lvl="1"/>
            <a:r>
              <a:rPr lang="en-US" dirty="0" err="1" smtClean="0">
                <a:sym typeface="Wingdings"/>
              </a:rPr>
              <a:t>Splunk</a:t>
            </a:r>
            <a:r>
              <a:rPr lang="en-US" dirty="0" smtClean="0">
                <a:sym typeface="Wingdings"/>
              </a:rPr>
              <a:t>/ELK/</a:t>
            </a:r>
            <a:r>
              <a:rPr lang="en-US" dirty="0" err="1" smtClean="0">
                <a:sym typeface="Wingdings"/>
              </a:rPr>
              <a:t>Scalyr</a:t>
            </a:r>
            <a:r>
              <a:rPr lang="en-US" dirty="0" smtClean="0">
                <a:sym typeface="Wingdings"/>
              </a:rPr>
              <a:t>, etc…</a:t>
            </a:r>
            <a:endParaRPr 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="" xmlns:a16="http://schemas.microsoft.com/office/drawing/2014/main" id="{5EC39950-B756-4EB0-B9D2-C6B44762B114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6246812" y="3429000"/>
            <a:ext cx="3832439" cy="279065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37878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12 Factor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12) Admin tasks are one-off processes</a:t>
            </a:r>
          </a:p>
          <a:p>
            <a:pPr lvl="1"/>
            <a:r>
              <a:rPr lang="en-US" dirty="0" smtClean="0"/>
              <a:t>Use the same dependency isolation techniques</a:t>
            </a:r>
          </a:p>
          <a:p>
            <a:pPr lvl="1"/>
            <a:r>
              <a:rPr lang="en-US" dirty="0" smtClean="0"/>
              <a:t>Don’t run pods just for admin tasks!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7E6678EC-4B01-43FC-A085-C1AF73637E3D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4494212" y="3352800"/>
            <a:ext cx="2895600" cy="2895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19945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State of Container Runtimes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Docker</a:t>
            </a:r>
            <a:endParaRPr lang="en-US" dirty="0" smtClean="0"/>
          </a:p>
          <a:p>
            <a:r>
              <a:rPr lang="en-US" dirty="0" err="1" smtClean="0"/>
              <a:t>Rkt</a:t>
            </a:r>
            <a:endParaRPr lang="en-US" dirty="0" smtClean="0"/>
          </a:p>
          <a:p>
            <a:r>
              <a:rPr lang="en-US" dirty="0" err="1" smtClean="0"/>
              <a:t>Containerd</a:t>
            </a:r>
            <a:r>
              <a:rPr lang="en-US" dirty="0" smtClean="0"/>
              <a:t> + </a:t>
            </a:r>
            <a:r>
              <a:rPr lang="en-US" dirty="0" err="1" smtClean="0"/>
              <a:t>runc</a:t>
            </a:r>
            <a:endParaRPr lang="en-US" dirty="0" smtClean="0"/>
          </a:p>
          <a:p>
            <a:r>
              <a:rPr lang="en-US" dirty="0" smtClean="0"/>
              <a:t>LXC + LXD</a:t>
            </a:r>
          </a:p>
          <a:p>
            <a:r>
              <a:rPr lang="en-US" dirty="0" smtClean="0"/>
              <a:t>The list goes on …</a:t>
            </a:r>
          </a:p>
        </p:txBody>
      </p:sp>
    </p:spTree>
    <p:extLst>
      <p:ext uri="{BB962C8B-B14F-4D97-AF65-F5344CB8AC3E}">
        <p14:creationId xmlns:p14="http://schemas.microsoft.com/office/powerpoint/2010/main" val="1310434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2017, </a:t>
            </a:r>
            <a:r>
              <a:rPr lang="en-US" b="1" dirty="0" err="1" smtClean="0"/>
              <a:t>Docker</a:t>
            </a:r>
            <a:r>
              <a:rPr lang="en-US" dirty="0" smtClean="0"/>
              <a:t> (the company) decided to differentiate </a:t>
            </a:r>
            <a:r>
              <a:rPr lang="en-US" b="1" dirty="0" err="1" smtClean="0"/>
              <a:t>Docker</a:t>
            </a:r>
            <a:r>
              <a:rPr lang="en-US" dirty="0" smtClean="0"/>
              <a:t> (the commercial software products CE &amp; EE) from </a:t>
            </a:r>
            <a:r>
              <a:rPr lang="en-US" b="1" dirty="0" err="1" smtClean="0"/>
              <a:t>Docker</a:t>
            </a:r>
            <a:r>
              <a:rPr lang="en-US" dirty="0" smtClean="0"/>
              <a:t> (the open source project, now </a:t>
            </a:r>
            <a:r>
              <a:rPr lang="en-US" b="1" dirty="0" smtClean="0"/>
              <a:t>Moby</a:t>
            </a:r>
            <a:r>
              <a:rPr lang="en-US" dirty="0" smtClean="0"/>
              <a:t>)</a:t>
            </a:r>
          </a:p>
          <a:p>
            <a:r>
              <a:rPr lang="en-US" dirty="0" smtClean="0"/>
              <a:t>Versions went from 1.12.x -&gt; 17.x -&gt; 18.x</a:t>
            </a:r>
          </a:p>
          <a:p>
            <a:r>
              <a:rPr lang="en-US" dirty="0" err="1" smtClean="0"/>
              <a:t>Docker</a:t>
            </a:r>
            <a:r>
              <a:rPr lang="en-US" dirty="0" smtClean="0"/>
              <a:t>-edge &amp; k8s bundling</a:t>
            </a:r>
          </a:p>
          <a:p>
            <a:r>
              <a:rPr lang="en-US" dirty="0" err="1" smtClean="0"/>
              <a:t>Minikube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054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B999E01F-2355-4B16-BFF0-38627C2B7810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3503612" y="349989"/>
            <a:ext cx="7973032" cy="62389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99951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Image</a:t>
            </a:r>
          </a:p>
          <a:p>
            <a:pPr lvl="1"/>
            <a:r>
              <a:rPr lang="en-US" dirty="0" smtClean="0"/>
              <a:t>Lightweight, standalone executable package </a:t>
            </a:r>
          </a:p>
          <a:p>
            <a:pPr lvl="1"/>
            <a:r>
              <a:rPr lang="en-US" dirty="0" smtClean="0"/>
              <a:t>Everything necessary to run a piece of software</a:t>
            </a:r>
          </a:p>
          <a:p>
            <a:pPr lvl="2"/>
            <a:r>
              <a:rPr lang="en-US" dirty="0" smtClean="0"/>
              <a:t>Code, runtime, libraries, </a:t>
            </a:r>
            <a:r>
              <a:rPr lang="en-US" dirty="0" err="1" smtClean="0"/>
              <a:t>env</a:t>
            </a:r>
            <a:r>
              <a:rPr lang="en-US" dirty="0" smtClean="0"/>
              <a:t> </a:t>
            </a:r>
            <a:r>
              <a:rPr lang="en-US" dirty="0" err="1" smtClean="0"/>
              <a:t>vars</a:t>
            </a:r>
            <a:r>
              <a:rPr lang="en-US" dirty="0" smtClean="0"/>
              <a:t>, </a:t>
            </a:r>
            <a:r>
              <a:rPr lang="en-US" dirty="0" err="1" smtClean="0"/>
              <a:t>configs</a:t>
            </a:r>
            <a:r>
              <a:rPr lang="en-US" dirty="0" smtClean="0"/>
              <a:t>, </a:t>
            </a:r>
            <a:r>
              <a:rPr lang="en-US" dirty="0" err="1" smtClean="0"/>
              <a:t>etc</a:t>
            </a:r>
            <a:endParaRPr lang="en-US" dirty="0" smtClean="0"/>
          </a:p>
          <a:p>
            <a:r>
              <a:rPr lang="en-US" b="1" dirty="0" smtClean="0"/>
              <a:t>Build</a:t>
            </a:r>
            <a:r>
              <a:rPr lang="en-US" dirty="0" smtClean="0"/>
              <a:t> an </a:t>
            </a:r>
            <a:r>
              <a:rPr lang="en-US" b="1" dirty="0" smtClean="0"/>
              <a:t>image</a:t>
            </a:r>
          </a:p>
          <a:p>
            <a:pPr lvl="1"/>
            <a:r>
              <a:rPr lang="en-US" dirty="0" err="1" smtClean="0"/>
              <a:t>docker</a:t>
            </a:r>
            <a:r>
              <a:rPr lang="en-US" dirty="0" smtClean="0"/>
              <a:t> build –t </a:t>
            </a:r>
            <a:r>
              <a:rPr lang="en-US" dirty="0" err="1" smtClean="0"/>
              <a:t>myrepo</a:t>
            </a:r>
            <a:r>
              <a:rPr lang="en-US" dirty="0" smtClean="0"/>
              <a:t>/</a:t>
            </a:r>
            <a:r>
              <a:rPr lang="en-US" dirty="0" err="1" smtClean="0"/>
              <a:t>mycontainer:mytag</a:t>
            </a:r>
            <a:r>
              <a:rPr lang="en-US" dirty="0" smtClean="0"/>
              <a:t> .</a:t>
            </a:r>
          </a:p>
        </p:txBody>
      </p:sp>
    </p:spTree>
    <p:extLst>
      <p:ext uri="{BB962C8B-B14F-4D97-AF65-F5344CB8AC3E}">
        <p14:creationId xmlns:p14="http://schemas.microsoft.com/office/powerpoint/2010/main" val="1401542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Container</a:t>
            </a:r>
          </a:p>
          <a:p>
            <a:pPr lvl="1"/>
            <a:r>
              <a:rPr lang="en-US" dirty="0" smtClean="0"/>
              <a:t>A </a:t>
            </a:r>
            <a:r>
              <a:rPr lang="en-US" b="1" dirty="0" smtClean="0"/>
              <a:t>runtime instance </a:t>
            </a:r>
            <a:r>
              <a:rPr lang="en-US" dirty="0" smtClean="0"/>
              <a:t>of an </a:t>
            </a:r>
            <a:r>
              <a:rPr lang="en-US" b="1" dirty="0" smtClean="0"/>
              <a:t>image</a:t>
            </a:r>
          </a:p>
          <a:p>
            <a:pPr lvl="1"/>
            <a:r>
              <a:rPr lang="en-US" dirty="0" smtClean="0"/>
              <a:t>Runs completely isolated from host </a:t>
            </a:r>
            <a:r>
              <a:rPr lang="en-US" dirty="0" err="1" smtClean="0"/>
              <a:t>env</a:t>
            </a:r>
            <a:r>
              <a:rPr lang="en-US" dirty="0" smtClean="0"/>
              <a:t> by default</a:t>
            </a:r>
          </a:p>
          <a:p>
            <a:pPr lvl="1"/>
            <a:r>
              <a:rPr lang="en-US" dirty="0" smtClean="0"/>
              <a:t>Accesses host files, ports, </a:t>
            </a:r>
            <a:r>
              <a:rPr lang="en-US" dirty="0" err="1" smtClean="0"/>
              <a:t>etc</a:t>
            </a:r>
            <a:r>
              <a:rPr lang="en-US" dirty="0" smtClean="0"/>
              <a:t> only when configured</a:t>
            </a:r>
          </a:p>
          <a:p>
            <a:r>
              <a:rPr lang="en-US" b="1" dirty="0" smtClean="0"/>
              <a:t>Run</a:t>
            </a:r>
            <a:r>
              <a:rPr lang="en-US" dirty="0" smtClean="0"/>
              <a:t> a </a:t>
            </a:r>
            <a:r>
              <a:rPr lang="en-US" b="1" dirty="0" smtClean="0"/>
              <a:t>container</a:t>
            </a:r>
          </a:p>
          <a:p>
            <a:pPr lvl="1"/>
            <a:r>
              <a:rPr lang="en-US" dirty="0" err="1" smtClean="0"/>
              <a:t>docker</a:t>
            </a:r>
            <a:r>
              <a:rPr lang="en-US" dirty="0" smtClean="0"/>
              <a:t> run --</a:t>
            </a:r>
            <a:r>
              <a:rPr lang="en-US" dirty="0" err="1" smtClean="0"/>
              <a:t>rm</a:t>
            </a:r>
            <a:r>
              <a:rPr lang="en-US" dirty="0" smtClean="0"/>
              <a:t> --it </a:t>
            </a:r>
            <a:r>
              <a:rPr lang="en-US" dirty="0" err="1" smtClean="0"/>
              <a:t>myrepo</a:t>
            </a:r>
            <a:r>
              <a:rPr lang="en-US" dirty="0" smtClean="0"/>
              <a:t>/</a:t>
            </a:r>
            <a:r>
              <a:rPr lang="en-US" dirty="0" err="1" smtClean="0"/>
              <a:t>mycontainer:mytag</a:t>
            </a:r>
            <a:r>
              <a:rPr lang="en-US" dirty="0" smtClean="0"/>
              <a:t> bash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698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Choose your own adventure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Ubuntu 18 w/ Budgie VM provided</a:t>
            </a:r>
          </a:p>
          <a:p>
            <a:pPr lvl="1"/>
            <a:r>
              <a:rPr lang="en-US" dirty="0" smtClean="0"/>
              <a:t>All tools pre-installed</a:t>
            </a:r>
          </a:p>
          <a:p>
            <a:pPr lvl="1"/>
            <a:r>
              <a:rPr lang="en-US" dirty="0" smtClean="0"/>
              <a:t>You’ll still have to configure them</a:t>
            </a:r>
          </a:p>
          <a:p>
            <a:r>
              <a:rPr lang="en-US" dirty="0" smtClean="0"/>
              <a:t>Install yourself </a:t>
            </a:r>
          </a:p>
          <a:p>
            <a:pPr lvl="1"/>
            <a:r>
              <a:rPr lang="en-US" dirty="0" smtClean="0"/>
              <a:t>All instructions + links to info in the compendium</a:t>
            </a:r>
          </a:p>
          <a:p>
            <a:pPr lvl="1"/>
            <a:r>
              <a:rPr lang="en-US" dirty="0" smtClean="0"/>
              <a:t>Tested in </a:t>
            </a:r>
            <a:r>
              <a:rPr lang="en-US" dirty="0" err="1" smtClean="0"/>
              <a:t>MacOS</a:t>
            </a:r>
            <a:r>
              <a:rPr lang="en-US" dirty="0" smtClean="0"/>
              <a:t>, Linux</a:t>
            </a:r>
          </a:p>
          <a:p>
            <a:pPr lvl="1"/>
            <a:r>
              <a:rPr lang="en-US" dirty="0" smtClean="0"/>
              <a:t>Not all accounts are necessary – use my images if you don’t want to build them yourself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4893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 Engine is a client-server app </a:t>
            </a:r>
          </a:p>
          <a:p>
            <a:pPr lvl="1"/>
            <a:r>
              <a:rPr lang="en-US" dirty="0" smtClean="0"/>
              <a:t>A server, daemon process (</a:t>
            </a:r>
            <a:r>
              <a:rPr lang="en-US" dirty="0" err="1" smtClean="0"/>
              <a:t>dockerd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A REST API to communicate w/ daemon</a:t>
            </a:r>
          </a:p>
          <a:p>
            <a:pPr lvl="1"/>
            <a:r>
              <a:rPr lang="en-US" dirty="0" smtClean="0"/>
              <a:t>A CLI client (</a:t>
            </a:r>
            <a:r>
              <a:rPr lang="en-US" dirty="0" err="1" smtClean="0"/>
              <a:t>docker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Bridged networking by default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73C2862D-7677-45E7-923C-B863C45089F0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7389812" y="3200400"/>
            <a:ext cx="3276720" cy="3225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30995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 Lab!</a:t>
            </a:r>
            <a:endParaRPr lang="en-US" dirty="0"/>
          </a:p>
        </p:txBody>
      </p:sp>
      <p:pic>
        <p:nvPicPr>
          <p:cNvPr id="4" name="Picture 3" descr="dockerlab.png">
            <a:extLst>
              <a:ext uri="{FF2B5EF4-FFF2-40B4-BE49-F238E27FC236}">
                <a16:creationId xmlns="" xmlns:a16="http://schemas.microsoft.com/office/drawing/2014/main" id="{86A9DA7C-7FC5-447B-91CF-7CC2D1A12FAD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2589212" y="1492989"/>
            <a:ext cx="6865920" cy="51818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34311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 Lab Retro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CD647A9A-1682-4CB1-A5B2-8314488BCB2B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2894012" y="1492989"/>
            <a:ext cx="6781800" cy="502271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86636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Kubernetes</a:t>
            </a:r>
            <a:r>
              <a:rPr lang="en-US" dirty="0" smtClean="0"/>
              <a:t> System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2180" y="1516180"/>
            <a:ext cx="10764464" cy="5060211"/>
          </a:xfrm>
        </p:spPr>
        <p:txBody>
          <a:bodyPr/>
          <a:lstStyle/>
          <a:p>
            <a:r>
              <a:rPr lang="en-US" dirty="0" smtClean="0"/>
              <a:t>In it’s most simple form, a K8s cluster consists of two types of resources:</a:t>
            </a:r>
          </a:p>
          <a:p>
            <a:pPr lvl="1"/>
            <a:r>
              <a:rPr lang="en-US" dirty="0" smtClean="0"/>
              <a:t>Masters coordinate the cluster and their workloads</a:t>
            </a:r>
          </a:p>
          <a:p>
            <a:pPr lvl="2"/>
            <a:r>
              <a:rPr lang="en-US" dirty="0" smtClean="0"/>
              <a:t>Also provides the </a:t>
            </a:r>
            <a:r>
              <a:rPr lang="en-US" b="1" dirty="0" err="1" smtClean="0"/>
              <a:t>apiserver</a:t>
            </a:r>
            <a:endParaRPr lang="en-US" b="1" dirty="0" smtClean="0"/>
          </a:p>
          <a:p>
            <a:pPr lvl="1"/>
            <a:r>
              <a:rPr lang="en-US" dirty="0" smtClean="0"/>
              <a:t>Workers (nodes) provide compute for the workloads</a:t>
            </a:r>
          </a:p>
          <a:p>
            <a:pPr lvl="2"/>
            <a:r>
              <a:rPr lang="en-US" dirty="0" smtClean="0"/>
              <a:t>Uses an agent – the </a:t>
            </a:r>
            <a:r>
              <a:rPr lang="en-US" b="1" dirty="0" err="1" smtClean="0"/>
              <a:t>kubelet</a:t>
            </a:r>
            <a:r>
              <a:rPr lang="en-US" dirty="0" smtClean="0"/>
              <a:t> to communicate w/ masters via API</a:t>
            </a:r>
          </a:p>
          <a:p>
            <a:pPr lvl="2"/>
            <a:r>
              <a:rPr lang="en-US" dirty="0" smtClean="0"/>
              <a:t>Runs a container runtime, like </a:t>
            </a:r>
            <a:r>
              <a:rPr lang="en-US" dirty="0" err="1" smtClean="0"/>
              <a:t>docker</a:t>
            </a:r>
            <a:r>
              <a:rPr lang="en-US" dirty="0" smtClean="0"/>
              <a:t>, </a:t>
            </a:r>
            <a:r>
              <a:rPr lang="en-US" dirty="0" err="1" smtClean="0"/>
              <a:t>rkt</a:t>
            </a:r>
            <a:r>
              <a:rPr lang="en-US" dirty="0" smtClean="0"/>
              <a:t>, </a:t>
            </a:r>
            <a:r>
              <a:rPr lang="en-US" dirty="0" err="1" smtClean="0"/>
              <a:t>containerd</a:t>
            </a:r>
            <a:r>
              <a:rPr lang="en-US" dirty="0" smtClean="0"/>
              <a:t>, </a:t>
            </a:r>
            <a:r>
              <a:rPr lang="en-US" dirty="0" err="1" smtClean="0"/>
              <a:t>etc</a:t>
            </a:r>
            <a:r>
              <a:rPr lang="en-US" dirty="0" smtClean="0"/>
              <a:t> …</a:t>
            </a:r>
          </a:p>
          <a:p>
            <a:pPr lvl="1"/>
            <a:r>
              <a:rPr lang="en-US" dirty="0" smtClean="0"/>
              <a:t>Extra credit: key/value store</a:t>
            </a:r>
          </a:p>
          <a:p>
            <a:pPr lvl="2"/>
            <a:r>
              <a:rPr lang="en-US" dirty="0" smtClean="0"/>
              <a:t>Kops will configure this to run on the masters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4408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Kubernetes</a:t>
            </a:r>
            <a:r>
              <a:rPr lang="en-US" dirty="0" smtClean="0"/>
              <a:t> System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Networking layers</a:t>
            </a:r>
          </a:p>
          <a:p>
            <a:pPr lvl="1"/>
            <a:r>
              <a:rPr lang="en-US" dirty="0" smtClean="0"/>
              <a:t>Host local networking</a:t>
            </a:r>
          </a:p>
          <a:p>
            <a:pPr lvl="1"/>
            <a:r>
              <a:rPr lang="en-US" dirty="0" err="1" smtClean="0"/>
              <a:t>Docker</a:t>
            </a:r>
            <a:r>
              <a:rPr lang="en-US" dirty="0" smtClean="0"/>
              <a:t> runtime networking, on a host</a:t>
            </a:r>
          </a:p>
          <a:p>
            <a:pPr lvl="1"/>
            <a:r>
              <a:rPr lang="en-US" dirty="0" smtClean="0"/>
              <a:t>Cluster networking overlay for </a:t>
            </a:r>
            <a:r>
              <a:rPr lang="en-US" dirty="0" err="1" smtClean="0"/>
              <a:t>docker</a:t>
            </a:r>
            <a:r>
              <a:rPr lang="en-US" dirty="0" smtClean="0"/>
              <a:t>-to-</a:t>
            </a:r>
            <a:r>
              <a:rPr lang="en-US" dirty="0" err="1" smtClean="0"/>
              <a:t>docker</a:t>
            </a:r>
            <a:endParaRPr lang="en-US" dirty="0" smtClean="0"/>
          </a:p>
          <a:p>
            <a:r>
              <a:rPr lang="en-US" dirty="0" err="1" smtClean="0"/>
              <a:t>WeaveNet</a:t>
            </a:r>
            <a:endParaRPr lang="en-US" dirty="0" smtClean="0"/>
          </a:p>
          <a:p>
            <a:pPr lvl="1"/>
            <a:r>
              <a:rPr lang="en-US" dirty="0" smtClean="0"/>
              <a:t>Kops supports many overlays, we’ll use Weave</a:t>
            </a:r>
          </a:p>
          <a:p>
            <a:pPr lvl="1"/>
            <a:r>
              <a:rPr lang="en-US" dirty="0" smtClean="0"/>
              <a:t>A virtual </a:t>
            </a:r>
            <a:r>
              <a:rPr lang="en-US" dirty="0"/>
              <a:t>network </a:t>
            </a:r>
            <a:r>
              <a:rPr lang="en-US" dirty="0" smtClean="0"/>
              <a:t>connecting </a:t>
            </a:r>
            <a:r>
              <a:rPr lang="en-US" dirty="0" err="1" smtClean="0"/>
              <a:t>Docker</a:t>
            </a:r>
            <a:r>
              <a:rPr lang="en-US" dirty="0" smtClean="0"/>
              <a:t> </a:t>
            </a:r>
            <a:r>
              <a:rPr lang="en-US" dirty="0"/>
              <a:t>containers across multiple </a:t>
            </a:r>
            <a:r>
              <a:rPr lang="en-US" dirty="0" smtClean="0"/>
              <a:t>hosts, enabling automatic </a:t>
            </a:r>
            <a:r>
              <a:rPr lang="en-US" dirty="0"/>
              <a:t>discovery</a:t>
            </a:r>
          </a:p>
        </p:txBody>
      </p:sp>
    </p:spTree>
    <p:extLst>
      <p:ext uri="{BB962C8B-B14F-4D97-AF65-F5344CB8AC3E}">
        <p14:creationId xmlns:p14="http://schemas.microsoft.com/office/powerpoint/2010/main" val="1243393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Kubernetes</a:t>
            </a:r>
            <a:r>
              <a:rPr lang="en-US" dirty="0" smtClean="0"/>
              <a:t> System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four networking problems</a:t>
            </a:r>
          </a:p>
          <a:p>
            <a:pPr lvl="1"/>
            <a:r>
              <a:rPr lang="en-US" dirty="0" smtClean="0"/>
              <a:t>Highly coupled container-to-container</a:t>
            </a:r>
          </a:p>
          <a:p>
            <a:pPr lvl="2"/>
            <a:r>
              <a:rPr lang="en-US" dirty="0" smtClean="0"/>
              <a:t>Containers within pods see each other via </a:t>
            </a:r>
            <a:r>
              <a:rPr lang="en-US" b="1" dirty="0" err="1" smtClean="0"/>
              <a:t>localhost</a:t>
            </a:r>
            <a:endParaRPr lang="en-US" b="1" dirty="0" smtClean="0"/>
          </a:p>
          <a:p>
            <a:pPr lvl="1"/>
            <a:r>
              <a:rPr lang="en-US" dirty="0" smtClean="0"/>
              <a:t>Pod-to-Pod</a:t>
            </a:r>
          </a:p>
          <a:p>
            <a:pPr lvl="2"/>
            <a:r>
              <a:rPr lang="en-US" dirty="0" smtClean="0"/>
              <a:t>Names from </a:t>
            </a:r>
            <a:r>
              <a:rPr lang="en-US" b="1" dirty="0" err="1" smtClean="0"/>
              <a:t>KubeDNS</a:t>
            </a:r>
            <a:r>
              <a:rPr lang="en-US" dirty="0" smtClean="0"/>
              <a:t>, addresses via </a:t>
            </a:r>
            <a:r>
              <a:rPr lang="en-US" b="1" dirty="0" smtClean="0"/>
              <a:t>Overlay</a:t>
            </a:r>
          </a:p>
          <a:p>
            <a:pPr lvl="1"/>
            <a:r>
              <a:rPr lang="en-US" dirty="0" smtClean="0"/>
              <a:t>Pod-to-Service</a:t>
            </a:r>
          </a:p>
          <a:p>
            <a:pPr lvl="2"/>
            <a:r>
              <a:rPr lang="en-US" dirty="0"/>
              <a:t>Names from </a:t>
            </a:r>
            <a:r>
              <a:rPr lang="en-US" b="1" dirty="0" err="1"/>
              <a:t>KubeDNS</a:t>
            </a:r>
            <a:r>
              <a:rPr lang="en-US" dirty="0"/>
              <a:t>, addresses via </a:t>
            </a:r>
            <a:r>
              <a:rPr lang="en-US" b="1" dirty="0" smtClean="0"/>
              <a:t>Overlay</a:t>
            </a:r>
          </a:p>
          <a:p>
            <a:pPr lvl="1"/>
            <a:r>
              <a:rPr lang="en-US" dirty="0" smtClean="0"/>
              <a:t>External-to-Service</a:t>
            </a:r>
          </a:p>
          <a:p>
            <a:pPr lvl="2"/>
            <a:r>
              <a:rPr lang="en-US" dirty="0" smtClean="0"/>
              <a:t>Via the K8s </a:t>
            </a:r>
            <a:r>
              <a:rPr lang="en-US" b="1" dirty="0" smtClean="0"/>
              <a:t>Services </a:t>
            </a:r>
            <a:r>
              <a:rPr lang="en-US" dirty="0" smtClean="0"/>
              <a:t>object</a:t>
            </a:r>
            <a:endParaRPr lang="en-US" b="1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5485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Kubernetes</a:t>
            </a:r>
            <a:r>
              <a:rPr lang="en-US" dirty="0" smtClean="0"/>
              <a:t> System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k8s approach to the four problems: </a:t>
            </a:r>
          </a:p>
          <a:p>
            <a:pPr lvl="1"/>
            <a:r>
              <a:rPr lang="en-US" dirty="0" smtClean="0"/>
              <a:t>Container-to-container without NAT</a:t>
            </a:r>
          </a:p>
          <a:p>
            <a:pPr lvl="1"/>
            <a:r>
              <a:rPr lang="en-US" dirty="0" smtClean="0"/>
              <a:t>Node-to-container without NAT</a:t>
            </a:r>
          </a:p>
          <a:p>
            <a:pPr lvl="1"/>
            <a:r>
              <a:rPr lang="en-US" dirty="0" smtClean="0"/>
              <a:t>IP a container sees itself is the same as others see it</a:t>
            </a:r>
          </a:p>
          <a:p>
            <a:pPr lvl="1"/>
            <a:r>
              <a:rPr lang="en-US" dirty="0" smtClean="0"/>
              <a:t>Services expose internally by default</a:t>
            </a:r>
          </a:p>
          <a:p>
            <a:pPr lvl="2"/>
            <a:r>
              <a:rPr lang="en-US" dirty="0" smtClean="0"/>
              <a:t>“default deny” </a:t>
            </a:r>
          </a:p>
          <a:p>
            <a:pPr lvl="1"/>
            <a:r>
              <a:rPr lang="en-US" dirty="0" smtClean="0"/>
              <a:t>CNI</a:t>
            </a:r>
          </a:p>
          <a:p>
            <a:pPr lvl="2"/>
            <a:r>
              <a:rPr lang="en-US" dirty="0" smtClean="0"/>
              <a:t>Many overlay providers: Weave, Flannel, Calico, </a:t>
            </a:r>
            <a:r>
              <a:rPr lang="en-US" dirty="0" err="1" smtClean="0"/>
              <a:t>etc</a:t>
            </a:r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9148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Kubernetes</a:t>
            </a:r>
            <a:r>
              <a:rPr lang="en-US" dirty="0" smtClean="0"/>
              <a:t> System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deploy into K8s, apply a configuration script (in </a:t>
            </a:r>
            <a:r>
              <a:rPr lang="en-US" dirty="0" err="1" smtClean="0"/>
              <a:t>yaml</a:t>
            </a:r>
            <a:r>
              <a:rPr lang="en-US" dirty="0" smtClean="0"/>
              <a:t>) that describes a resource</a:t>
            </a:r>
          </a:p>
          <a:p>
            <a:r>
              <a:rPr lang="en-US" dirty="0" smtClean="0"/>
              <a:t>This notifies the master that an object needs to be scheduled on a node</a:t>
            </a:r>
          </a:p>
          <a:p>
            <a:r>
              <a:rPr lang="en-US" dirty="0" smtClean="0"/>
              <a:t>Interface with the system through the API, or write your own!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8698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Kubernetes</a:t>
            </a:r>
            <a:r>
              <a:rPr lang="en-US" dirty="0" smtClean="0"/>
              <a:t> System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Resources (aka Objects) are persistent</a:t>
            </a:r>
          </a:p>
          <a:p>
            <a:pPr lvl="1"/>
            <a:r>
              <a:rPr lang="en-US" dirty="0" smtClean="0"/>
              <a:t>Describe the containerized workloads</a:t>
            </a:r>
          </a:p>
          <a:p>
            <a:pPr lvl="1"/>
            <a:r>
              <a:rPr lang="en-US" dirty="0" smtClean="0"/>
              <a:t>Resource requirements &amp; limits</a:t>
            </a:r>
          </a:p>
          <a:p>
            <a:pPr lvl="1"/>
            <a:r>
              <a:rPr lang="en-US" dirty="0" smtClean="0"/>
              <a:t>Policies around behavior (restart, replicas, </a:t>
            </a:r>
            <a:r>
              <a:rPr lang="en-US" dirty="0" err="1" smtClean="0"/>
              <a:t>etc</a:t>
            </a:r>
            <a:r>
              <a:rPr lang="en-US" dirty="0" smtClean="0"/>
              <a:t>)</a:t>
            </a:r>
          </a:p>
          <a:p>
            <a:r>
              <a:rPr lang="en-US" dirty="0" smtClean="0"/>
              <a:t>K8s uses them to represent the cluster states</a:t>
            </a:r>
          </a:p>
          <a:p>
            <a:pPr lvl="1"/>
            <a:r>
              <a:rPr lang="en-US" dirty="0" smtClean="0"/>
              <a:t>Desired vs. Current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1525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Kubernetes</a:t>
            </a:r>
            <a:r>
              <a:rPr lang="en-US" dirty="0" smtClean="0"/>
              <a:t> System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err="1" smtClean="0"/>
              <a:t>Kubernetes</a:t>
            </a:r>
            <a:r>
              <a:rPr lang="en-US" dirty="0" smtClean="0"/>
              <a:t> objects are “records of intent”</a:t>
            </a:r>
          </a:p>
        </p:txBody>
      </p:sp>
      <p:pic>
        <p:nvPicPr>
          <p:cNvPr id="4" name="Picture 3" descr="bw-mind-blown.png">
            <a:extLst>
              <a:ext uri="{FF2B5EF4-FFF2-40B4-BE49-F238E27FC236}">
                <a16:creationId xmlns="" xmlns:a16="http://schemas.microsoft.com/office/drawing/2014/main" id="{63906BE6-2B22-43E4-B83A-0F85C1CC611F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677462" y="2526915"/>
            <a:ext cx="1905120" cy="33624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2582582" y="2438399"/>
            <a:ext cx="8617230" cy="353943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sz="3200" dirty="0"/>
              <a:t>By creating an object you’re telling </a:t>
            </a:r>
            <a:r>
              <a:rPr lang="en-US" sz="3200" dirty="0" err="1"/>
              <a:t>Kubernetes</a:t>
            </a:r>
            <a:r>
              <a:rPr lang="en-US" sz="3200" dirty="0"/>
              <a:t> what you want your workload to look like; this is your cluster’s </a:t>
            </a:r>
            <a:r>
              <a:rPr lang="en-US" sz="3200" b="1" dirty="0"/>
              <a:t>desired state</a:t>
            </a:r>
          </a:p>
          <a:p>
            <a:endParaRPr lang="en-US" sz="3200" dirty="0" smtClean="0"/>
          </a:p>
          <a:p>
            <a:r>
              <a:rPr lang="en-US" sz="3200" dirty="0" smtClean="0"/>
              <a:t>Once you create the object, the </a:t>
            </a:r>
            <a:r>
              <a:rPr lang="en-US" sz="3200" dirty="0" err="1" smtClean="0"/>
              <a:t>Kubernetes</a:t>
            </a:r>
            <a:r>
              <a:rPr lang="en-US" sz="3200" dirty="0" smtClean="0"/>
              <a:t> system will continuously work to ensure the object exists in the </a:t>
            </a:r>
            <a:r>
              <a:rPr lang="en-US" sz="3200" b="1" dirty="0" smtClean="0"/>
              <a:t>current state</a:t>
            </a:r>
            <a:r>
              <a:rPr lang="en-US" sz="320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86216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Kuberwhaties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5400" b="1" dirty="0" err="1"/>
              <a:t>Kubernetes</a:t>
            </a:r>
            <a:r>
              <a:rPr lang="en-US" dirty="0"/>
              <a:t> is an </a:t>
            </a:r>
            <a:r>
              <a:rPr lang="en-US" b="1" dirty="0"/>
              <a:t>open-source </a:t>
            </a:r>
            <a:r>
              <a:rPr lang="en-US" dirty="0"/>
              <a:t>platform for automating </a:t>
            </a:r>
            <a:r>
              <a:rPr lang="en-US" b="1" dirty="0"/>
              <a:t>deployment</a:t>
            </a:r>
            <a:r>
              <a:rPr lang="en-US" dirty="0"/>
              <a:t>, </a:t>
            </a:r>
            <a:r>
              <a:rPr lang="en-US" b="1" dirty="0"/>
              <a:t>scaling</a:t>
            </a:r>
            <a:r>
              <a:rPr lang="en-US" dirty="0"/>
              <a:t>, and </a:t>
            </a:r>
            <a:r>
              <a:rPr lang="en-US" b="1" dirty="0"/>
              <a:t>operations</a:t>
            </a:r>
            <a:r>
              <a:rPr lang="en-US" dirty="0"/>
              <a:t> of application containers across </a:t>
            </a:r>
            <a:r>
              <a:rPr lang="en-US" b="1" dirty="0"/>
              <a:t>clusters of hosts</a:t>
            </a:r>
            <a:r>
              <a:rPr lang="en-US" dirty="0"/>
              <a:t>, providing </a:t>
            </a:r>
            <a:r>
              <a:rPr lang="en-US" dirty="0" smtClean="0"/>
              <a:t>a </a:t>
            </a:r>
            <a:r>
              <a:rPr lang="en-US" b="1" dirty="0" smtClean="0"/>
              <a:t>container-centric </a:t>
            </a:r>
            <a:r>
              <a:rPr lang="en-US" dirty="0"/>
              <a:t>infrastructure</a:t>
            </a:r>
            <a:r>
              <a:rPr lang="en-US" dirty="0" smtClean="0"/>
              <a:t>.</a:t>
            </a:r>
          </a:p>
          <a:p>
            <a:r>
              <a:rPr lang="en-US" dirty="0" smtClean="0"/>
              <a:t>CNCF</a:t>
            </a:r>
          </a:p>
          <a:p>
            <a:r>
              <a:rPr lang="en-US" dirty="0" smtClean="0"/>
              <a:t>K8s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6087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Kubernetes</a:t>
            </a:r>
            <a:r>
              <a:rPr lang="en-US" dirty="0" smtClean="0"/>
              <a:t> System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Object fields</a:t>
            </a:r>
          </a:p>
          <a:p>
            <a:pPr lvl="1"/>
            <a:r>
              <a:rPr lang="en-US" dirty="0" smtClean="0"/>
              <a:t>Spec</a:t>
            </a:r>
          </a:p>
          <a:p>
            <a:pPr lvl="2"/>
            <a:r>
              <a:rPr lang="en-US" dirty="0" smtClean="0"/>
              <a:t>User defined</a:t>
            </a:r>
          </a:p>
          <a:p>
            <a:pPr lvl="2"/>
            <a:r>
              <a:rPr lang="en-US" dirty="0" smtClean="0"/>
              <a:t>Characteristics you want the object to have</a:t>
            </a:r>
          </a:p>
          <a:p>
            <a:pPr lvl="1"/>
            <a:r>
              <a:rPr lang="en-US" dirty="0" smtClean="0"/>
              <a:t>Status</a:t>
            </a:r>
          </a:p>
          <a:p>
            <a:pPr lvl="2"/>
            <a:r>
              <a:rPr lang="en-US" dirty="0" smtClean="0"/>
              <a:t>System defined</a:t>
            </a:r>
          </a:p>
          <a:p>
            <a:pPr lvl="2"/>
            <a:r>
              <a:rPr lang="en-US" dirty="0" smtClean="0"/>
              <a:t>Describes the actual state of the object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4552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Kubernetes</a:t>
            </a:r>
            <a:r>
              <a:rPr lang="en-US" dirty="0" smtClean="0"/>
              <a:t> System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2180" y="1506241"/>
            <a:ext cx="10764464" cy="5060211"/>
          </a:xfrm>
        </p:spPr>
        <p:txBody>
          <a:bodyPr/>
          <a:lstStyle/>
          <a:p>
            <a:r>
              <a:rPr lang="en-US" dirty="0" smtClean="0"/>
              <a:t>Specs (aka </a:t>
            </a:r>
            <a:r>
              <a:rPr lang="en-US" i="1" dirty="0" smtClean="0"/>
              <a:t>manifests</a:t>
            </a:r>
            <a:r>
              <a:rPr lang="en-US" dirty="0" smtClean="0"/>
              <a:t>) are defined in YAML</a:t>
            </a:r>
          </a:p>
          <a:p>
            <a:r>
              <a:rPr lang="en-US" dirty="0" smtClean="0"/>
              <a:t>Required fields include: </a:t>
            </a:r>
          </a:p>
          <a:p>
            <a:pPr lvl="1"/>
            <a:r>
              <a:rPr lang="en-US" dirty="0" err="1"/>
              <a:t>a</a:t>
            </a:r>
            <a:r>
              <a:rPr lang="en-US" dirty="0" err="1" smtClean="0"/>
              <a:t>piversion</a:t>
            </a:r>
            <a:endParaRPr lang="en-US" dirty="0" smtClean="0"/>
          </a:p>
          <a:p>
            <a:pPr lvl="1"/>
            <a:r>
              <a:rPr lang="en-US" dirty="0" smtClean="0"/>
              <a:t>kind</a:t>
            </a:r>
          </a:p>
          <a:p>
            <a:pPr lvl="1"/>
            <a:r>
              <a:rPr lang="en-US" dirty="0"/>
              <a:t>m</a:t>
            </a:r>
            <a:r>
              <a:rPr lang="en-US" dirty="0" smtClean="0"/>
              <a:t>etadata (starting with </a:t>
            </a:r>
            <a:r>
              <a:rPr lang="en-US" b="1" dirty="0" smtClean="0"/>
              <a:t>name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The rest depends on what you’re building</a:t>
            </a:r>
          </a:p>
        </p:txBody>
      </p:sp>
    </p:spTree>
    <p:extLst>
      <p:ext uri="{BB962C8B-B14F-4D97-AF65-F5344CB8AC3E}">
        <p14:creationId xmlns:p14="http://schemas.microsoft.com/office/powerpoint/2010/main" val="1379704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Kubernetes</a:t>
            </a:r>
            <a:r>
              <a:rPr lang="en-US" dirty="0" smtClean="0"/>
              <a:t> System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lvl="0" indent="0">
              <a:spcBef>
                <a:spcPts val="448"/>
              </a:spcBef>
              <a:buNone/>
              <a:tabLst>
                <a:tab pos="914040" algn="l"/>
                <a:tab pos="1828439" algn="l"/>
                <a:tab pos="2742839" algn="l"/>
                <a:tab pos="3657239" algn="l"/>
                <a:tab pos="4571639" algn="l"/>
                <a:tab pos="5486040" algn="l"/>
                <a:tab pos="6400440" algn="l"/>
                <a:tab pos="7314840" algn="l"/>
                <a:tab pos="8229240" algn="l"/>
                <a:tab pos="9143640" algn="l"/>
                <a:tab pos="10058040" algn="l"/>
              </a:tabLst>
            </a:pPr>
            <a:r>
              <a:rPr lang="en-US" dirty="0" err="1"/>
              <a:t>apiVersion</a:t>
            </a:r>
            <a:r>
              <a:rPr lang="en-US" dirty="0"/>
              <a:t>: apps/v1beta1</a:t>
            </a:r>
          </a:p>
          <a:p>
            <a:pPr marL="0" lvl="0" indent="0">
              <a:spcBef>
                <a:spcPts val="448"/>
              </a:spcBef>
              <a:buNone/>
              <a:tabLst>
                <a:tab pos="914040" algn="l"/>
                <a:tab pos="1828439" algn="l"/>
                <a:tab pos="2742839" algn="l"/>
                <a:tab pos="3657239" algn="l"/>
                <a:tab pos="4571639" algn="l"/>
                <a:tab pos="5486040" algn="l"/>
                <a:tab pos="6400440" algn="l"/>
                <a:tab pos="7314840" algn="l"/>
                <a:tab pos="8229240" algn="l"/>
                <a:tab pos="9143640" algn="l"/>
                <a:tab pos="10058040" algn="l"/>
              </a:tabLst>
            </a:pPr>
            <a:r>
              <a:rPr lang="en-US" dirty="0"/>
              <a:t>kind: Deployment</a:t>
            </a:r>
          </a:p>
          <a:p>
            <a:pPr marL="0" lvl="0" indent="0">
              <a:spcBef>
                <a:spcPts val="448"/>
              </a:spcBef>
              <a:buNone/>
              <a:tabLst>
                <a:tab pos="914040" algn="l"/>
                <a:tab pos="1828439" algn="l"/>
                <a:tab pos="2742839" algn="l"/>
                <a:tab pos="3657239" algn="l"/>
                <a:tab pos="4571639" algn="l"/>
                <a:tab pos="5486040" algn="l"/>
                <a:tab pos="6400440" algn="l"/>
                <a:tab pos="7314840" algn="l"/>
                <a:tab pos="8229240" algn="l"/>
                <a:tab pos="9143640" algn="l"/>
                <a:tab pos="10058040" algn="l"/>
              </a:tabLst>
            </a:pPr>
            <a:r>
              <a:rPr lang="en-US" dirty="0"/>
              <a:t>metadata:</a:t>
            </a:r>
          </a:p>
          <a:p>
            <a:pPr marL="0" lvl="0" indent="0">
              <a:spcBef>
                <a:spcPts val="448"/>
              </a:spcBef>
              <a:buNone/>
              <a:tabLst>
                <a:tab pos="914040" algn="l"/>
                <a:tab pos="1828439" algn="l"/>
                <a:tab pos="2742839" algn="l"/>
                <a:tab pos="3657239" algn="l"/>
                <a:tab pos="4571639" algn="l"/>
                <a:tab pos="5486040" algn="l"/>
                <a:tab pos="6400440" algn="l"/>
                <a:tab pos="7314840" algn="l"/>
                <a:tab pos="8229240" algn="l"/>
                <a:tab pos="9143640" algn="l"/>
                <a:tab pos="10058040" algn="l"/>
              </a:tabLst>
            </a:pPr>
            <a:r>
              <a:rPr lang="en-US" dirty="0"/>
              <a:t>  name: </a:t>
            </a:r>
            <a:r>
              <a:rPr lang="en-US" dirty="0" err="1"/>
              <a:t>nginx</a:t>
            </a:r>
            <a:r>
              <a:rPr lang="en-US" dirty="0"/>
              <a:t>-deployment</a:t>
            </a:r>
          </a:p>
          <a:p>
            <a:pPr marL="0" lvl="0" indent="0">
              <a:spcBef>
                <a:spcPts val="448"/>
              </a:spcBef>
              <a:buNone/>
              <a:tabLst>
                <a:tab pos="914040" algn="l"/>
                <a:tab pos="1828439" algn="l"/>
                <a:tab pos="2742839" algn="l"/>
                <a:tab pos="3657239" algn="l"/>
                <a:tab pos="4571639" algn="l"/>
                <a:tab pos="5486040" algn="l"/>
                <a:tab pos="6400440" algn="l"/>
                <a:tab pos="7314840" algn="l"/>
                <a:tab pos="8229240" algn="l"/>
                <a:tab pos="9143640" algn="l"/>
                <a:tab pos="10058040" algn="l"/>
              </a:tabLst>
            </a:pPr>
            <a:r>
              <a:rPr lang="en-US" dirty="0"/>
              <a:t>spec:</a:t>
            </a:r>
          </a:p>
          <a:p>
            <a:pPr marL="0" lvl="0" indent="0">
              <a:spcBef>
                <a:spcPts val="448"/>
              </a:spcBef>
              <a:buNone/>
              <a:tabLst>
                <a:tab pos="914040" algn="l"/>
                <a:tab pos="1828439" algn="l"/>
                <a:tab pos="2742839" algn="l"/>
                <a:tab pos="3657239" algn="l"/>
                <a:tab pos="4571639" algn="l"/>
                <a:tab pos="5486040" algn="l"/>
                <a:tab pos="6400440" algn="l"/>
                <a:tab pos="7314840" algn="l"/>
                <a:tab pos="8229240" algn="l"/>
                <a:tab pos="9143640" algn="l"/>
                <a:tab pos="10058040" algn="l"/>
              </a:tabLst>
            </a:pPr>
            <a:r>
              <a:rPr lang="en-US" dirty="0"/>
              <a:t>  replicas: 3</a:t>
            </a:r>
          </a:p>
          <a:p>
            <a:pPr marL="0" lvl="0" indent="0">
              <a:spcBef>
                <a:spcPts val="448"/>
              </a:spcBef>
              <a:buNone/>
              <a:tabLst>
                <a:tab pos="914040" algn="l"/>
                <a:tab pos="1828439" algn="l"/>
                <a:tab pos="2742839" algn="l"/>
                <a:tab pos="3657239" algn="l"/>
                <a:tab pos="4571639" algn="l"/>
                <a:tab pos="5486040" algn="l"/>
                <a:tab pos="6400440" algn="l"/>
                <a:tab pos="7314840" algn="l"/>
                <a:tab pos="8229240" algn="l"/>
                <a:tab pos="9143640" algn="l"/>
                <a:tab pos="10058040" algn="l"/>
              </a:tabLst>
            </a:pPr>
            <a:r>
              <a:rPr lang="en-US" dirty="0"/>
              <a:t>  template:</a:t>
            </a:r>
          </a:p>
          <a:p>
            <a:pPr marL="0" lvl="0" indent="0">
              <a:spcBef>
                <a:spcPts val="448"/>
              </a:spcBef>
              <a:buNone/>
              <a:tabLst>
                <a:tab pos="914040" algn="l"/>
                <a:tab pos="1828439" algn="l"/>
                <a:tab pos="2742839" algn="l"/>
                <a:tab pos="3657239" algn="l"/>
                <a:tab pos="4571639" algn="l"/>
                <a:tab pos="5486040" algn="l"/>
                <a:tab pos="6400440" algn="l"/>
                <a:tab pos="7314840" algn="l"/>
                <a:tab pos="8229240" algn="l"/>
                <a:tab pos="9143640" algn="l"/>
                <a:tab pos="10058040" algn="l"/>
              </a:tabLst>
            </a:pPr>
            <a:r>
              <a:rPr lang="en-US" dirty="0"/>
              <a:t>    metadata:</a:t>
            </a:r>
          </a:p>
          <a:p>
            <a:pPr marL="0" lvl="0" indent="0">
              <a:spcBef>
                <a:spcPts val="448"/>
              </a:spcBef>
              <a:buNone/>
              <a:tabLst>
                <a:tab pos="914040" algn="l"/>
                <a:tab pos="1828439" algn="l"/>
                <a:tab pos="2742839" algn="l"/>
                <a:tab pos="3657239" algn="l"/>
                <a:tab pos="4571639" algn="l"/>
                <a:tab pos="5486040" algn="l"/>
                <a:tab pos="6400440" algn="l"/>
                <a:tab pos="7314840" algn="l"/>
                <a:tab pos="8229240" algn="l"/>
                <a:tab pos="9143640" algn="l"/>
                <a:tab pos="10058040" algn="l"/>
              </a:tabLst>
            </a:pPr>
            <a:r>
              <a:rPr lang="en-US" dirty="0"/>
              <a:t>      labels:</a:t>
            </a:r>
          </a:p>
          <a:p>
            <a:pPr marL="0" lvl="0" indent="0">
              <a:spcBef>
                <a:spcPts val="448"/>
              </a:spcBef>
              <a:buNone/>
              <a:tabLst>
                <a:tab pos="914040" algn="l"/>
                <a:tab pos="1828439" algn="l"/>
                <a:tab pos="2742839" algn="l"/>
                <a:tab pos="3657239" algn="l"/>
                <a:tab pos="4571639" algn="l"/>
                <a:tab pos="5486040" algn="l"/>
                <a:tab pos="6400440" algn="l"/>
                <a:tab pos="7314840" algn="l"/>
                <a:tab pos="8229240" algn="l"/>
                <a:tab pos="9143640" algn="l"/>
                <a:tab pos="10058040" algn="l"/>
              </a:tabLst>
            </a:pPr>
            <a:r>
              <a:rPr lang="en-US" dirty="0"/>
              <a:t>        app: </a:t>
            </a:r>
            <a:r>
              <a:rPr lang="en-US" dirty="0" err="1"/>
              <a:t>nginx</a:t>
            </a:r>
            <a:endParaRPr lang="en-US" dirty="0"/>
          </a:p>
          <a:p>
            <a:pPr marL="0" lvl="0" indent="0">
              <a:spcBef>
                <a:spcPts val="448"/>
              </a:spcBef>
              <a:buNone/>
              <a:tabLst>
                <a:tab pos="914040" algn="l"/>
                <a:tab pos="1828439" algn="l"/>
                <a:tab pos="2742839" algn="l"/>
                <a:tab pos="3657239" algn="l"/>
                <a:tab pos="4571639" algn="l"/>
                <a:tab pos="5486040" algn="l"/>
                <a:tab pos="6400440" algn="l"/>
                <a:tab pos="7314840" algn="l"/>
                <a:tab pos="8229240" algn="l"/>
                <a:tab pos="9143640" algn="l"/>
                <a:tab pos="10058040" algn="l"/>
              </a:tabLst>
            </a:pPr>
            <a:r>
              <a:rPr lang="en-US" dirty="0"/>
              <a:t>     spec:</a:t>
            </a:r>
          </a:p>
          <a:p>
            <a:pPr marL="0" lvl="0" indent="0">
              <a:spcBef>
                <a:spcPts val="448"/>
              </a:spcBef>
              <a:buNone/>
              <a:tabLst>
                <a:tab pos="914040" algn="l"/>
                <a:tab pos="1828439" algn="l"/>
                <a:tab pos="2742839" algn="l"/>
                <a:tab pos="3657239" algn="l"/>
                <a:tab pos="4571639" algn="l"/>
                <a:tab pos="5486040" algn="l"/>
                <a:tab pos="6400440" algn="l"/>
                <a:tab pos="7314840" algn="l"/>
                <a:tab pos="8229240" algn="l"/>
                <a:tab pos="9143640" algn="l"/>
                <a:tab pos="10058040" algn="l"/>
              </a:tabLst>
            </a:pPr>
            <a:r>
              <a:rPr lang="en-US" dirty="0"/>
              <a:t>        containers:</a:t>
            </a:r>
          </a:p>
          <a:p>
            <a:pPr marL="0" lvl="0" indent="0">
              <a:spcBef>
                <a:spcPts val="448"/>
              </a:spcBef>
              <a:buNone/>
              <a:tabLst>
                <a:tab pos="914040" algn="l"/>
                <a:tab pos="1828439" algn="l"/>
                <a:tab pos="2742839" algn="l"/>
                <a:tab pos="3657239" algn="l"/>
                <a:tab pos="4571639" algn="l"/>
                <a:tab pos="5486040" algn="l"/>
                <a:tab pos="6400440" algn="l"/>
                <a:tab pos="7314840" algn="l"/>
                <a:tab pos="8229240" algn="l"/>
                <a:tab pos="9143640" algn="l"/>
                <a:tab pos="10058040" algn="l"/>
              </a:tabLst>
            </a:pPr>
            <a:r>
              <a:rPr lang="en-US" dirty="0"/>
              <a:t>        - name: </a:t>
            </a:r>
            <a:r>
              <a:rPr lang="en-US" dirty="0" err="1"/>
              <a:t>nginx</a:t>
            </a:r>
            <a:endParaRPr lang="en-US" dirty="0"/>
          </a:p>
          <a:p>
            <a:pPr marL="0" lvl="0" indent="0">
              <a:spcBef>
                <a:spcPts val="448"/>
              </a:spcBef>
              <a:buNone/>
              <a:tabLst>
                <a:tab pos="914040" algn="l"/>
                <a:tab pos="1828439" algn="l"/>
                <a:tab pos="2742839" algn="l"/>
                <a:tab pos="3657239" algn="l"/>
                <a:tab pos="4571639" algn="l"/>
                <a:tab pos="5486040" algn="l"/>
                <a:tab pos="6400440" algn="l"/>
                <a:tab pos="7314840" algn="l"/>
                <a:tab pos="8229240" algn="l"/>
                <a:tab pos="9143640" algn="l"/>
                <a:tab pos="10058040" algn="l"/>
              </a:tabLst>
            </a:pPr>
            <a:r>
              <a:rPr lang="en-US" dirty="0"/>
              <a:t>          image: nginx:1.7.9</a:t>
            </a:r>
          </a:p>
          <a:p>
            <a:pPr marL="0" lvl="0" indent="0">
              <a:spcBef>
                <a:spcPts val="448"/>
              </a:spcBef>
              <a:buNone/>
              <a:tabLst>
                <a:tab pos="914040" algn="l"/>
                <a:tab pos="1828439" algn="l"/>
                <a:tab pos="2742839" algn="l"/>
                <a:tab pos="3657239" algn="l"/>
                <a:tab pos="4571639" algn="l"/>
                <a:tab pos="5486040" algn="l"/>
                <a:tab pos="6400440" algn="l"/>
                <a:tab pos="7314840" algn="l"/>
                <a:tab pos="8229240" algn="l"/>
                <a:tab pos="9143640" algn="l"/>
                <a:tab pos="10058040" algn="l"/>
              </a:tabLst>
            </a:pPr>
            <a:r>
              <a:rPr lang="en-US" dirty="0"/>
              <a:t>          ports:</a:t>
            </a:r>
          </a:p>
          <a:p>
            <a:pPr marL="0" lvl="0" indent="0">
              <a:spcBef>
                <a:spcPts val="448"/>
              </a:spcBef>
              <a:buNone/>
              <a:tabLst>
                <a:tab pos="914040" algn="l"/>
                <a:tab pos="1828439" algn="l"/>
                <a:tab pos="2742839" algn="l"/>
                <a:tab pos="3657239" algn="l"/>
                <a:tab pos="4571639" algn="l"/>
                <a:tab pos="5486040" algn="l"/>
                <a:tab pos="6400440" algn="l"/>
                <a:tab pos="7314840" algn="l"/>
                <a:tab pos="8229240" algn="l"/>
                <a:tab pos="9143640" algn="l"/>
                <a:tab pos="10058040" algn="l"/>
              </a:tabLst>
            </a:pPr>
            <a:r>
              <a:rPr lang="en-US" dirty="0"/>
              <a:t>            - </a:t>
            </a:r>
            <a:r>
              <a:rPr lang="en-US" dirty="0" err="1"/>
              <a:t>containerPort</a:t>
            </a:r>
            <a:r>
              <a:rPr lang="en-US" dirty="0"/>
              <a:t>: 80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5303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Kubernetes</a:t>
            </a:r>
            <a:r>
              <a:rPr lang="en-US" dirty="0" smtClean="0"/>
              <a:t> System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Check the user’s guide for complete list</a:t>
            </a:r>
          </a:p>
          <a:p>
            <a:r>
              <a:rPr lang="en-US" dirty="0" smtClean="0"/>
              <a:t>Common resources include: </a:t>
            </a:r>
          </a:p>
          <a:p>
            <a:pPr lvl="1"/>
            <a:r>
              <a:rPr lang="en-US" dirty="0" smtClean="0"/>
              <a:t>Deployments/</a:t>
            </a:r>
            <a:r>
              <a:rPr lang="en-US" dirty="0" err="1" smtClean="0"/>
              <a:t>replicasets</a:t>
            </a:r>
            <a:r>
              <a:rPr lang="en-US" dirty="0" smtClean="0"/>
              <a:t>/pods</a:t>
            </a:r>
          </a:p>
          <a:p>
            <a:pPr lvl="1"/>
            <a:r>
              <a:rPr lang="en-US" dirty="0" smtClean="0"/>
              <a:t>Services</a:t>
            </a:r>
          </a:p>
          <a:p>
            <a:pPr lvl="1"/>
            <a:r>
              <a:rPr lang="en-US" dirty="0" err="1" smtClean="0"/>
              <a:t>ConfigMaps</a:t>
            </a:r>
            <a:endParaRPr lang="en-US" dirty="0" smtClean="0"/>
          </a:p>
          <a:p>
            <a:pPr lvl="1"/>
            <a:r>
              <a:rPr lang="en-US" dirty="0" smtClean="0"/>
              <a:t>Secrets</a:t>
            </a:r>
          </a:p>
          <a:p>
            <a:r>
              <a:rPr lang="en-US" dirty="0" smtClean="0"/>
              <a:t>We won’t use all of the types today</a:t>
            </a:r>
          </a:p>
        </p:txBody>
      </p:sp>
    </p:spTree>
    <p:extLst>
      <p:ext uri="{BB962C8B-B14F-4D97-AF65-F5344CB8AC3E}">
        <p14:creationId xmlns:p14="http://schemas.microsoft.com/office/powerpoint/2010/main" val="1733167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Kubernetes</a:t>
            </a:r>
            <a:r>
              <a:rPr lang="en-US" dirty="0" smtClean="0"/>
              <a:t> System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Resource </a:t>
            </a:r>
            <a:r>
              <a:rPr lang="en-US" dirty="0" smtClean="0"/>
              <a:t>Collision </a:t>
            </a:r>
            <a:r>
              <a:rPr lang="en-US" dirty="0" smtClean="0"/>
              <a:t>Domain</a:t>
            </a:r>
          </a:p>
          <a:p>
            <a:pPr lvl="1"/>
            <a:r>
              <a:rPr lang="en-US" dirty="0" smtClean="0"/>
              <a:t>Names</a:t>
            </a:r>
          </a:p>
          <a:p>
            <a:pPr lvl="2"/>
            <a:r>
              <a:rPr lang="en-US" dirty="0" smtClean="0"/>
              <a:t>Namespace-specific</a:t>
            </a:r>
          </a:p>
          <a:p>
            <a:pPr lvl="1"/>
            <a:r>
              <a:rPr lang="en-US" dirty="0" smtClean="0"/>
              <a:t>Namespaces</a:t>
            </a:r>
          </a:p>
          <a:p>
            <a:pPr lvl="2"/>
            <a:r>
              <a:rPr lang="en-US" dirty="0" smtClean="0"/>
              <a:t>Virtual clusters</a:t>
            </a:r>
          </a:p>
          <a:p>
            <a:pPr lvl="1"/>
            <a:r>
              <a:rPr lang="en-US" dirty="0" smtClean="0"/>
              <a:t>Labels &amp; Selectors</a:t>
            </a:r>
          </a:p>
          <a:p>
            <a:pPr lvl="2"/>
            <a:r>
              <a:rPr lang="en-US" dirty="0" smtClean="0"/>
              <a:t>Maps pods to services!</a:t>
            </a:r>
          </a:p>
          <a:p>
            <a:pPr lvl="1"/>
            <a:r>
              <a:rPr lang="en-US" dirty="0" smtClean="0"/>
              <a:t>Annotations</a:t>
            </a:r>
          </a:p>
          <a:p>
            <a:pPr lvl="2"/>
            <a:r>
              <a:rPr lang="en-US" dirty="0" smtClean="0"/>
              <a:t>Relies on cloud provider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064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Kubernetes</a:t>
            </a:r>
            <a:r>
              <a:rPr lang="en-US" dirty="0" smtClean="0"/>
              <a:t> System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Names</a:t>
            </a:r>
          </a:p>
          <a:p>
            <a:pPr lvl="1"/>
            <a:r>
              <a:rPr lang="en-US" dirty="0" smtClean="0"/>
              <a:t>Spatially unique</a:t>
            </a:r>
          </a:p>
          <a:p>
            <a:pPr lvl="1"/>
            <a:r>
              <a:rPr lang="en-US" dirty="0" smtClean="0"/>
              <a:t>Max 253 characters</a:t>
            </a:r>
          </a:p>
          <a:p>
            <a:pPr lvl="1"/>
            <a:r>
              <a:rPr lang="en-US" dirty="0" smtClean="0"/>
              <a:t>Lower alphanumeric, dash, period</a:t>
            </a:r>
          </a:p>
          <a:p>
            <a:r>
              <a:rPr lang="en-US" dirty="0" smtClean="0"/>
              <a:t>UID</a:t>
            </a:r>
          </a:p>
          <a:p>
            <a:pPr lvl="1"/>
            <a:r>
              <a:rPr lang="en-US" dirty="0" smtClean="0"/>
              <a:t>Generated by the system</a:t>
            </a:r>
          </a:p>
          <a:p>
            <a:pPr lvl="1"/>
            <a:r>
              <a:rPr lang="en-US" dirty="0" smtClean="0"/>
              <a:t>All objects get a UID</a:t>
            </a:r>
          </a:p>
          <a:p>
            <a:pPr lvl="1"/>
            <a:r>
              <a:rPr lang="en-US" dirty="0" smtClean="0"/>
              <a:t>Spatially and temporally unique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61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Kubernetes</a:t>
            </a:r>
            <a:r>
              <a:rPr lang="en-US" dirty="0" smtClean="0"/>
              <a:t> System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Namespaces</a:t>
            </a:r>
          </a:p>
          <a:p>
            <a:pPr lvl="1"/>
            <a:r>
              <a:rPr lang="en-US" dirty="0" smtClean="0"/>
              <a:t>”virtual clusters”</a:t>
            </a:r>
          </a:p>
          <a:p>
            <a:pPr lvl="1"/>
            <a:r>
              <a:rPr lang="en-US" dirty="0" smtClean="0"/>
              <a:t>Provides scope for </a:t>
            </a:r>
            <a:r>
              <a:rPr lang="en-US" b="1" dirty="0" smtClean="0"/>
              <a:t>names</a:t>
            </a:r>
          </a:p>
          <a:p>
            <a:pPr lvl="1"/>
            <a:r>
              <a:rPr lang="en-US" dirty="0" smtClean="0"/>
              <a:t>intended for use in large environments</a:t>
            </a:r>
          </a:p>
          <a:p>
            <a:pPr lvl="1"/>
            <a:r>
              <a:rPr lang="en-US" dirty="0" smtClean="0"/>
              <a:t>Less than 10 users? You probably don’t need one.</a:t>
            </a:r>
          </a:p>
          <a:p>
            <a:pPr lvl="1"/>
            <a:r>
              <a:rPr lang="en-US" dirty="0" smtClean="0"/>
              <a:t>Handy for Role-Based Access Control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2062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Kubernetes</a:t>
            </a:r>
            <a:r>
              <a:rPr lang="en-US" dirty="0" smtClean="0"/>
              <a:t> System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Namespaces</a:t>
            </a:r>
          </a:p>
          <a:p>
            <a:pPr lvl="1"/>
            <a:r>
              <a:rPr lang="en-US" dirty="0" smtClean="0"/>
              <a:t>Default</a:t>
            </a:r>
          </a:p>
          <a:p>
            <a:pPr lvl="2"/>
            <a:r>
              <a:rPr lang="en-US" dirty="0" smtClean="0"/>
              <a:t>Objects with no other namespace go here</a:t>
            </a:r>
          </a:p>
          <a:p>
            <a:pPr lvl="1"/>
            <a:r>
              <a:rPr lang="en-US" dirty="0" err="1" smtClean="0"/>
              <a:t>Kube</a:t>
            </a:r>
            <a:r>
              <a:rPr lang="en-US" dirty="0" smtClean="0"/>
              <a:t>-system</a:t>
            </a:r>
          </a:p>
          <a:p>
            <a:pPr lvl="2"/>
            <a:r>
              <a:rPr lang="en-US" dirty="0" smtClean="0"/>
              <a:t>Objects created by the K8s system … </a:t>
            </a:r>
            <a:r>
              <a:rPr lang="en-US" dirty="0" err="1" smtClean="0"/>
              <a:t>kubedns</a:t>
            </a:r>
            <a:r>
              <a:rPr lang="en-US" dirty="0" smtClean="0"/>
              <a:t>, proxy, </a:t>
            </a:r>
            <a:r>
              <a:rPr lang="en-US" dirty="0" err="1" smtClean="0"/>
              <a:t>etc</a:t>
            </a:r>
            <a:endParaRPr lang="en-US" dirty="0" smtClean="0"/>
          </a:p>
          <a:p>
            <a:pPr lvl="1"/>
            <a:r>
              <a:rPr lang="en-US" dirty="0" err="1" smtClean="0"/>
              <a:t>Kube</a:t>
            </a:r>
            <a:r>
              <a:rPr lang="en-US" dirty="0" smtClean="0"/>
              <a:t>-public</a:t>
            </a:r>
          </a:p>
          <a:p>
            <a:pPr lvl="2"/>
            <a:r>
              <a:rPr lang="en-US" dirty="0" smtClean="0"/>
              <a:t>Demonstration namespace provided by the </a:t>
            </a:r>
            <a:r>
              <a:rPr lang="en-US" b="1" dirty="0" err="1" smtClean="0"/>
              <a:t>kubeadm</a:t>
            </a:r>
            <a:r>
              <a:rPr lang="en-US" dirty="0" smtClean="0"/>
              <a:t> tool</a:t>
            </a:r>
          </a:p>
          <a:p>
            <a:pPr lvl="1"/>
            <a:r>
              <a:rPr lang="en-US" dirty="0" smtClean="0"/>
              <a:t>Not all objects require namespaces</a:t>
            </a:r>
          </a:p>
          <a:p>
            <a:pPr lvl="2"/>
            <a:r>
              <a:rPr lang="en-US" dirty="0" smtClean="0"/>
              <a:t>Nodes, persistent volumes, </a:t>
            </a:r>
            <a:r>
              <a:rPr lang="en-US" dirty="0" err="1" smtClean="0"/>
              <a:t>etc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5630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Kubernetes</a:t>
            </a:r>
            <a:r>
              <a:rPr lang="en-US" dirty="0" smtClean="0"/>
              <a:t> System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KubeDNS</a:t>
            </a:r>
            <a:endParaRPr lang="en-US" dirty="0" smtClean="0"/>
          </a:p>
          <a:p>
            <a:pPr lvl="1"/>
            <a:r>
              <a:rPr lang="en-US" dirty="0" smtClean="0"/>
              <a:t>Kops provides the </a:t>
            </a:r>
            <a:r>
              <a:rPr lang="en-US" dirty="0" err="1" smtClean="0"/>
              <a:t>KubeDNS</a:t>
            </a:r>
            <a:r>
              <a:rPr lang="en-US" dirty="0" smtClean="0"/>
              <a:t> pod by default</a:t>
            </a:r>
          </a:p>
          <a:p>
            <a:pPr lvl="1"/>
            <a:r>
              <a:rPr lang="en-US" dirty="0" smtClean="0"/>
              <a:t>Lives in the </a:t>
            </a:r>
            <a:r>
              <a:rPr lang="en-US" dirty="0" err="1" smtClean="0"/>
              <a:t>kube</a:t>
            </a:r>
            <a:r>
              <a:rPr lang="en-US" dirty="0" smtClean="0"/>
              <a:t>-system namespace</a:t>
            </a:r>
          </a:p>
          <a:p>
            <a:pPr lvl="1"/>
            <a:r>
              <a:rPr lang="en-US" dirty="0" smtClean="0"/>
              <a:t>Creates cluster-resolvable DNS names for pods and services</a:t>
            </a:r>
          </a:p>
          <a:p>
            <a:pPr lvl="2"/>
            <a:r>
              <a:rPr lang="en-US" dirty="0" smtClean="0"/>
              <a:t>&lt;service-name&gt;.&lt;namespace-name&gt;.</a:t>
            </a:r>
            <a:r>
              <a:rPr lang="en-US" dirty="0" err="1" smtClean="0"/>
              <a:t>svc.cluster.local</a:t>
            </a:r>
            <a:endParaRPr lang="en-US" dirty="0" smtClean="0"/>
          </a:p>
          <a:p>
            <a:pPr lvl="2"/>
            <a:r>
              <a:rPr lang="en-US" dirty="0" smtClean="0"/>
              <a:t>&lt;pod-name&gt;.&lt;namespace-name&gt;.</a:t>
            </a:r>
            <a:r>
              <a:rPr lang="en-US" dirty="0" err="1" smtClean="0"/>
              <a:t>pod.cluster.local</a:t>
            </a:r>
            <a:endParaRPr lang="en-US" dirty="0" smtClean="0"/>
          </a:p>
          <a:p>
            <a:pPr lvl="1"/>
            <a:r>
              <a:rPr lang="en-US" dirty="0" smtClean="0"/>
              <a:t>Names are mapped to overlay addresses for cross-cluster communication</a:t>
            </a:r>
          </a:p>
        </p:txBody>
      </p:sp>
    </p:spTree>
    <p:extLst>
      <p:ext uri="{BB962C8B-B14F-4D97-AF65-F5344CB8AC3E}">
        <p14:creationId xmlns:p14="http://schemas.microsoft.com/office/powerpoint/2010/main" val="2144972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Kubernetes</a:t>
            </a:r>
            <a:r>
              <a:rPr lang="en-US" dirty="0" smtClean="0"/>
              <a:t> System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Labels &amp; Selectors</a:t>
            </a:r>
          </a:p>
          <a:p>
            <a:pPr lvl="1"/>
            <a:r>
              <a:rPr lang="en-US" dirty="0" smtClean="0"/>
              <a:t>Key/value pairs attached to objects for ID</a:t>
            </a:r>
          </a:p>
          <a:p>
            <a:pPr lvl="1"/>
            <a:r>
              <a:rPr lang="en-US" dirty="0" smtClean="0"/>
              <a:t>Relevant to users, but do not imply semantics</a:t>
            </a:r>
          </a:p>
          <a:p>
            <a:pPr lvl="1"/>
            <a:r>
              <a:rPr lang="en-US" dirty="0" smtClean="0"/>
              <a:t>Unique per-object</a:t>
            </a:r>
          </a:p>
          <a:p>
            <a:pPr lvl="1"/>
            <a:r>
              <a:rPr lang="en-US" dirty="0" smtClean="0"/>
              <a:t>Used for organization &amp; </a:t>
            </a:r>
            <a:r>
              <a:rPr lang="en-US" b="1" dirty="0" smtClean="0"/>
              <a:t>mapping pods to services</a:t>
            </a:r>
          </a:p>
          <a:p>
            <a:pPr lvl="1"/>
            <a:r>
              <a:rPr lang="en-US" dirty="0" smtClean="0"/>
              <a:t>Mostly small, unstructured data</a:t>
            </a:r>
          </a:p>
          <a:p>
            <a:pPr lvl="1"/>
            <a:r>
              <a:rPr lang="en-US" dirty="0" smtClean="0"/>
              <a:t>Labels &amp; selectors themselves do not provide uniqueness of the object</a:t>
            </a:r>
          </a:p>
        </p:txBody>
      </p:sp>
    </p:spTree>
    <p:extLst>
      <p:ext uri="{BB962C8B-B14F-4D97-AF65-F5344CB8AC3E}">
        <p14:creationId xmlns:p14="http://schemas.microsoft.com/office/powerpoint/2010/main" val="434946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Kuberwhaties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571500" indent="-571500">
              <a:spcBef>
                <a:spcPts val="598"/>
              </a:spcBef>
              <a:buClr>
                <a:schemeClr val="accent4">
                  <a:lumMod val="50000"/>
                </a:schemeClr>
              </a:buClr>
              <a:buSzPct val="100000"/>
            </a:pPr>
            <a:r>
              <a:rPr lang="en-US" dirty="0" err="1" smtClean="0"/>
              <a:t>Kubernetes</a:t>
            </a:r>
            <a:r>
              <a:rPr lang="en-US" dirty="0" smtClean="0"/>
              <a:t>: Greek </a:t>
            </a:r>
            <a:r>
              <a:rPr lang="en-US" dirty="0"/>
              <a:t>for "</a:t>
            </a:r>
            <a:r>
              <a:rPr lang="en-US" dirty="0" smtClean="0"/>
              <a:t>helmsman”</a:t>
            </a:r>
          </a:p>
          <a:p>
            <a:pPr marL="571500" indent="-571500">
              <a:spcBef>
                <a:spcPts val="598"/>
              </a:spcBef>
              <a:buClr>
                <a:schemeClr val="accent4">
                  <a:lumMod val="50000"/>
                </a:schemeClr>
              </a:buClr>
              <a:buSzPct val="100000"/>
            </a:pPr>
            <a:r>
              <a:rPr lang="en-US" dirty="0" smtClean="0"/>
              <a:t>'</a:t>
            </a:r>
            <a:r>
              <a:rPr lang="en-US" dirty="0" err="1" smtClean="0"/>
              <a:t>koo</a:t>
            </a:r>
            <a:r>
              <a:rPr lang="en-US" dirty="0" smtClean="0"/>
              <a:t>-</a:t>
            </a:r>
            <a:r>
              <a:rPr lang="en-US" dirty="0" err="1" smtClean="0"/>
              <a:t>ber</a:t>
            </a:r>
            <a:r>
              <a:rPr lang="en-US" dirty="0" smtClean="0"/>
              <a:t>-nay</a:t>
            </a:r>
            <a:r>
              <a:rPr lang="en-US" dirty="0"/>
              <a:t>'-</a:t>
            </a:r>
            <a:r>
              <a:rPr lang="en-US" dirty="0" err="1"/>
              <a:t>tace</a:t>
            </a:r>
            <a:r>
              <a:rPr lang="en-US" dirty="0" smtClean="0"/>
              <a:t>'</a:t>
            </a:r>
            <a:endParaRPr lang="en-US" dirty="0"/>
          </a:p>
          <a:p>
            <a:pPr marL="571500" indent="-571500">
              <a:spcBef>
                <a:spcPts val="598"/>
              </a:spcBef>
              <a:buClr>
                <a:schemeClr val="accent4">
                  <a:lumMod val="50000"/>
                </a:schemeClr>
              </a:buClr>
              <a:buSzPct val="100000"/>
            </a:pPr>
            <a:r>
              <a:rPr lang="en-US" dirty="0" smtClean="0"/>
              <a:t>OG’s (original </a:t>
            </a:r>
            <a:r>
              <a:rPr lang="en-US" dirty="0" err="1" smtClean="0"/>
              <a:t>googlers</a:t>
            </a:r>
            <a:r>
              <a:rPr lang="en-US" dirty="0" smtClean="0"/>
              <a:t>): Joe </a:t>
            </a:r>
            <a:r>
              <a:rPr lang="en-US" dirty="0"/>
              <a:t>Beda, Brendan </a:t>
            </a:r>
            <a:r>
              <a:rPr lang="en-US" dirty="0" smtClean="0"/>
              <a:t>Burns, Craig</a:t>
            </a:r>
            <a:r>
              <a:rPr lang="en-US" dirty="0"/>
              <a:t> </a:t>
            </a:r>
            <a:r>
              <a:rPr lang="en-US" dirty="0" err="1"/>
              <a:t>McLuckie</a:t>
            </a:r>
            <a:r>
              <a:rPr lang="en-US" dirty="0"/>
              <a:t>, </a:t>
            </a:r>
            <a:r>
              <a:rPr lang="en-US" dirty="0" smtClean="0"/>
              <a:t>Brian Grant, Tim </a:t>
            </a:r>
            <a:r>
              <a:rPr lang="en-US" dirty="0" err="1"/>
              <a:t>Hockin</a:t>
            </a:r>
            <a:endParaRPr lang="en-US" dirty="0"/>
          </a:p>
          <a:p>
            <a:pPr marL="571500" indent="-571500">
              <a:spcBef>
                <a:spcPts val="598"/>
              </a:spcBef>
              <a:buClr>
                <a:schemeClr val="accent4">
                  <a:lumMod val="50000"/>
                </a:schemeClr>
              </a:buClr>
              <a:buSzPct val="100000"/>
            </a:pPr>
            <a:r>
              <a:rPr lang="en-US" dirty="0"/>
              <a:t>1.0 </a:t>
            </a:r>
            <a:r>
              <a:rPr lang="en-US" dirty="0" smtClean="0"/>
              <a:t>hit mid-2015</a:t>
            </a:r>
            <a:endParaRPr lang="en-US" dirty="0"/>
          </a:p>
          <a:p>
            <a:pPr marL="571500" indent="-571500">
              <a:spcBef>
                <a:spcPts val="598"/>
              </a:spcBef>
              <a:buClr>
                <a:schemeClr val="accent4">
                  <a:lumMod val="50000"/>
                </a:schemeClr>
              </a:buClr>
              <a:buSzPct val="100000"/>
            </a:pPr>
            <a:r>
              <a:rPr lang="en-US" dirty="0"/>
              <a:t>Heavily influenced by Google's Borg system</a:t>
            </a:r>
          </a:p>
          <a:p>
            <a:pPr marL="571500" indent="-571500">
              <a:spcBef>
                <a:spcPts val="598"/>
              </a:spcBef>
              <a:buClr>
                <a:schemeClr val="accent4">
                  <a:lumMod val="50000"/>
                </a:schemeClr>
              </a:buClr>
              <a:buSzPct val="100000"/>
            </a:pPr>
            <a:r>
              <a:rPr lang="en-US" dirty="0" smtClean="0"/>
              <a:t>Original </a:t>
            </a:r>
            <a:r>
              <a:rPr lang="en-US" dirty="0"/>
              <a:t>codename </a:t>
            </a:r>
            <a:r>
              <a:rPr lang="en-US" dirty="0" smtClean="0"/>
              <a:t>@ Google </a:t>
            </a:r>
            <a:r>
              <a:rPr lang="en-US" dirty="0"/>
              <a:t>was </a:t>
            </a:r>
            <a:r>
              <a:rPr lang="en-US" b="1" dirty="0"/>
              <a:t>Project </a:t>
            </a:r>
            <a:r>
              <a:rPr lang="en-US" b="1" dirty="0" smtClean="0"/>
              <a:t>Seven</a:t>
            </a:r>
          </a:p>
          <a:p>
            <a:pPr lvl="1">
              <a:spcBef>
                <a:spcPts val="598"/>
              </a:spcBef>
              <a:buClr>
                <a:schemeClr val="accent4">
                  <a:lumMod val="50000"/>
                </a:schemeClr>
              </a:buClr>
              <a:buSzPct val="100000"/>
            </a:pPr>
            <a:r>
              <a:rPr lang="en-US" dirty="0" smtClean="0"/>
              <a:t>The Star Trek 'friendlier</a:t>
            </a:r>
            <a:r>
              <a:rPr lang="en-US" dirty="0"/>
              <a:t>' </a:t>
            </a:r>
            <a:r>
              <a:rPr lang="en-US" dirty="0" smtClean="0"/>
              <a:t>Borg</a:t>
            </a:r>
            <a:endParaRPr lang="en-US" dirty="0"/>
          </a:p>
          <a:p>
            <a:pPr marL="571500" indent="-571500">
              <a:spcBef>
                <a:spcPts val="598"/>
              </a:spcBef>
              <a:buClr>
                <a:schemeClr val="accent4">
                  <a:lumMod val="50000"/>
                </a:schemeClr>
              </a:buClr>
              <a:buSzPct val="100000"/>
            </a:pPr>
            <a:r>
              <a:rPr lang="en-US" dirty="0" smtClean="0"/>
              <a:t>Seven </a:t>
            </a:r>
            <a:r>
              <a:rPr lang="en-US" dirty="0"/>
              <a:t>spokes on the wheel of the </a:t>
            </a:r>
            <a:r>
              <a:rPr lang="en-US" dirty="0" err="1"/>
              <a:t>Kubernetes</a:t>
            </a:r>
            <a:r>
              <a:rPr lang="en-US" dirty="0"/>
              <a:t> logo is a nod to the original codename.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225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Kubernetes</a:t>
            </a:r>
            <a:r>
              <a:rPr lang="en-US" dirty="0" smtClean="0"/>
              <a:t> System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Handy for interacting with sets of objects</a:t>
            </a:r>
          </a:p>
          <a:p>
            <a:r>
              <a:rPr lang="en-US" dirty="0" smtClean="0"/>
              <a:t>Two ways to filter:</a:t>
            </a:r>
          </a:p>
          <a:p>
            <a:pPr lvl="1"/>
            <a:r>
              <a:rPr lang="en-US" dirty="0" smtClean="0"/>
              <a:t>Equality-based</a:t>
            </a:r>
          </a:p>
          <a:p>
            <a:pPr lvl="2"/>
            <a:r>
              <a:rPr lang="en-US" dirty="0" smtClean="0"/>
              <a:t>$ </a:t>
            </a:r>
            <a:r>
              <a:rPr lang="en-US" dirty="0" err="1" smtClean="0"/>
              <a:t>kubectl</a:t>
            </a:r>
            <a:r>
              <a:rPr lang="en-US" dirty="0" smtClean="0"/>
              <a:t> get pods –l </a:t>
            </a:r>
            <a:r>
              <a:rPr lang="en-US" dirty="0" err="1" smtClean="0"/>
              <a:t>env</a:t>
            </a:r>
            <a:r>
              <a:rPr lang="en-US" dirty="0" smtClean="0"/>
              <a:t>=</a:t>
            </a:r>
            <a:r>
              <a:rPr lang="en-US" dirty="0" err="1" smtClean="0"/>
              <a:t>prod,tier</a:t>
            </a:r>
            <a:r>
              <a:rPr lang="en-US" dirty="0" smtClean="0"/>
              <a:t>=frontend</a:t>
            </a:r>
          </a:p>
          <a:p>
            <a:pPr lvl="1"/>
            <a:r>
              <a:rPr lang="en-US" dirty="0" smtClean="0"/>
              <a:t>Set-based</a:t>
            </a:r>
          </a:p>
          <a:p>
            <a:pPr lvl="2"/>
            <a:r>
              <a:rPr lang="en-US" dirty="0" smtClean="0"/>
              <a:t>$ </a:t>
            </a:r>
            <a:r>
              <a:rPr lang="en-US" dirty="0" err="1" smtClean="0"/>
              <a:t>kubectl</a:t>
            </a:r>
            <a:r>
              <a:rPr lang="en-US" dirty="0" smtClean="0"/>
              <a:t> get pods –l ‘</a:t>
            </a:r>
            <a:r>
              <a:rPr lang="en-US" dirty="0" err="1" smtClean="0"/>
              <a:t>env</a:t>
            </a:r>
            <a:r>
              <a:rPr lang="en-US" dirty="0" smtClean="0"/>
              <a:t> in (prod),tier in (frontend)’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2381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Kubernetes</a:t>
            </a:r>
            <a:r>
              <a:rPr lang="en-US" dirty="0" smtClean="0"/>
              <a:t> System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Annotations </a:t>
            </a:r>
          </a:p>
          <a:p>
            <a:pPr lvl="1"/>
            <a:r>
              <a:rPr lang="en-US" dirty="0" smtClean="0"/>
              <a:t>Key/value pairs that attach metadata to objects</a:t>
            </a:r>
          </a:p>
          <a:p>
            <a:pPr lvl="1"/>
            <a:r>
              <a:rPr lang="en-US" dirty="0" smtClean="0"/>
              <a:t>Can be used to manage resources based on the </a:t>
            </a:r>
            <a:r>
              <a:rPr lang="en-US" b="1" dirty="0" smtClean="0"/>
              <a:t>cloud-provider </a:t>
            </a:r>
            <a:r>
              <a:rPr lang="en-US" dirty="0" smtClean="0"/>
              <a:t>configuration</a:t>
            </a:r>
          </a:p>
          <a:p>
            <a:pPr lvl="1"/>
            <a:r>
              <a:rPr lang="en-US" dirty="0" smtClean="0"/>
              <a:t>Kops will provide us with a pre-configured AWS cloud provider</a:t>
            </a:r>
          </a:p>
          <a:p>
            <a:pPr lvl="2"/>
            <a:r>
              <a:rPr lang="en-US" dirty="0" smtClean="0"/>
              <a:t>Load Balancers, Certificates, Security Groups, </a:t>
            </a:r>
            <a:r>
              <a:rPr lang="en-US" dirty="0" err="1" smtClean="0"/>
              <a:t>etc</a:t>
            </a:r>
            <a:r>
              <a:rPr lang="en-US" dirty="0" smtClean="0"/>
              <a:t> …</a:t>
            </a:r>
          </a:p>
          <a:p>
            <a:pPr lvl="1"/>
            <a:r>
              <a:rPr lang="en-US" dirty="0" smtClean="0"/>
              <a:t>Can also interact with workloads</a:t>
            </a:r>
          </a:p>
          <a:p>
            <a:pPr lvl="2"/>
            <a:r>
              <a:rPr lang="en-US" dirty="0" smtClean="0"/>
              <a:t>External-DNS…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2953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Kubernetes</a:t>
            </a:r>
            <a:r>
              <a:rPr lang="en-US" dirty="0" smtClean="0"/>
              <a:t> System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lvl="0" indent="0">
              <a:spcBef>
                <a:spcPts val="400"/>
              </a:spcBef>
              <a:buNone/>
              <a:tabLst>
                <a:tab pos="914040" algn="l"/>
                <a:tab pos="1828439" algn="l"/>
                <a:tab pos="2742839" algn="l"/>
                <a:tab pos="3657239" algn="l"/>
                <a:tab pos="4571639" algn="l"/>
                <a:tab pos="5486040" algn="l"/>
                <a:tab pos="6400440" algn="l"/>
                <a:tab pos="7314840" algn="l"/>
                <a:tab pos="8229240" algn="l"/>
                <a:tab pos="9143640" algn="l"/>
                <a:tab pos="10058040" algn="l"/>
              </a:tabLst>
            </a:pPr>
            <a:r>
              <a:rPr lang="en-US" dirty="0" err="1"/>
              <a:t>apiVersion</a:t>
            </a:r>
            <a:r>
              <a:rPr lang="en-US" dirty="0"/>
              <a:t>: v1</a:t>
            </a:r>
          </a:p>
          <a:p>
            <a:pPr marL="0" lvl="0" indent="0">
              <a:spcBef>
                <a:spcPts val="400"/>
              </a:spcBef>
              <a:buNone/>
              <a:tabLst>
                <a:tab pos="914040" algn="l"/>
                <a:tab pos="1828439" algn="l"/>
                <a:tab pos="2742839" algn="l"/>
                <a:tab pos="3657239" algn="l"/>
                <a:tab pos="4571639" algn="l"/>
                <a:tab pos="5486040" algn="l"/>
                <a:tab pos="6400440" algn="l"/>
                <a:tab pos="7314840" algn="l"/>
                <a:tab pos="8229240" algn="l"/>
                <a:tab pos="9143640" algn="l"/>
                <a:tab pos="10058040" algn="l"/>
              </a:tabLst>
            </a:pPr>
            <a:r>
              <a:rPr lang="en-US" dirty="0"/>
              <a:t>kind: Service</a:t>
            </a:r>
          </a:p>
          <a:p>
            <a:pPr marL="0" lvl="0" indent="0">
              <a:spcBef>
                <a:spcPts val="400"/>
              </a:spcBef>
              <a:buNone/>
              <a:tabLst>
                <a:tab pos="914040" algn="l"/>
                <a:tab pos="1828439" algn="l"/>
                <a:tab pos="2742839" algn="l"/>
                <a:tab pos="3657239" algn="l"/>
                <a:tab pos="4571639" algn="l"/>
                <a:tab pos="5486040" algn="l"/>
                <a:tab pos="6400440" algn="l"/>
                <a:tab pos="7314840" algn="l"/>
                <a:tab pos="8229240" algn="l"/>
                <a:tab pos="9143640" algn="l"/>
                <a:tab pos="10058040" algn="l"/>
              </a:tabLst>
            </a:pPr>
            <a:r>
              <a:rPr lang="en-US" dirty="0"/>
              <a:t>metadata:</a:t>
            </a:r>
          </a:p>
          <a:p>
            <a:pPr marL="0" lvl="0" indent="0">
              <a:spcBef>
                <a:spcPts val="400"/>
              </a:spcBef>
              <a:buNone/>
              <a:tabLst>
                <a:tab pos="914040" algn="l"/>
                <a:tab pos="1828439" algn="l"/>
                <a:tab pos="2742839" algn="l"/>
                <a:tab pos="3657239" algn="l"/>
                <a:tab pos="4571639" algn="l"/>
                <a:tab pos="5486040" algn="l"/>
                <a:tab pos="6400440" algn="l"/>
                <a:tab pos="7314840" algn="l"/>
                <a:tab pos="8229240" algn="l"/>
                <a:tab pos="9143640" algn="l"/>
                <a:tab pos="10058040" algn="l"/>
              </a:tabLst>
            </a:pPr>
            <a:r>
              <a:rPr lang="en-US" dirty="0"/>
              <a:t>  name: </a:t>
            </a:r>
            <a:r>
              <a:rPr lang="en-US" dirty="0" err="1"/>
              <a:t>nginx</a:t>
            </a:r>
            <a:endParaRPr lang="en-US" dirty="0"/>
          </a:p>
          <a:p>
            <a:pPr marL="0" lvl="0" indent="0">
              <a:spcBef>
                <a:spcPts val="400"/>
              </a:spcBef>
              <a:buNone/>
              <a:tabLst>
                <a:tab pos="914040" algn="l"/>
                <a:tab pos="1828439" algn="l"/>
                <a:tab pos="2742839" algn="l"/>
                <a:tab pos="3657239" algn="l"/>
                <a:tab pos="4571639" algn="l"/>
                <a:tab pos="5486040" algn="l"/>
                <a:tab pos="6400440" algn="l"/>
                <a:tab pos="7314840" algn="l"/>
                <a:tab pos="8229240" algn="l"/>
                <a:tab pos="9143640" algn="l"/>
                <a:tab pos="10058040" algn="l"/>
              </a:tabLst>
            </a:pPr>
            <a:r>
              <a:rPr lang="en-US" dirty="0"/>
              <a:t>  annotations:</a:t>
            </a:r>
          </a:p>
          <a:p>
            <a:pPr marL="0" lvl="0" indent="0">
              <a:spcBef>
                <a:spcPts val="400"/>
              </a:spcBef>
              <a:buNone/>
              <a:tabLst>
                <a:tab pos="914040" algn="l"/>
                <a:tab pos="1828439" algn="l"/>
                <a:tab pos="2742839" algn="l"/>
                <a:tab pos="3657239" algn="l"/>
                <a:tab pos="4571639" algn="l"/>
                <a:tab pos="5486040" algn="l"/>
                <a:tab pos="6400440" algn="l"/>
                <a:tab pos="7314840" algn="l"/>
                <a:tab pos="8229240" algn="l"/>
                <a:tab pos="9143640" algn="l"/>
                <a:tab pos="10058040" algn="l"/>
              </a:tabLst>
            </a:pPr>
            <a:r>
              <a:rPr lang="en-US" dirty="0"/>
              <a:t>    </a:t>
            </a:r>
            <a:r>
              <a:rPr lang="en-US" dirty="0" err="1"/>
              <a:t>service.beta.kubernetes.io</a:t>
            </a:r>
            <a:r>
              <a:rPr lang="en-US" dirty="0"/>
              <a:t>/</a:t>
            </a:r>
            <a:r>
              <a:rPr lang="en-US" dirty="0" err="1"/>
              <a:t>aws</a:t>
            </a:r>
            <a:r>
              <a:rPr lang="en-US" dirty="0"/>
              <a:t>-load-balancer-internal: 0.0.0.0/0</a:t>
            </a:r>
          </a:p>
          <a:p>
            <a:pPr marL="0" lvl="0" indent="0">
              <a:spcBef>
                <a:spcPts val="400"/>
              </a:spcBef>
              <a:buNone/>
              <a:tabLst>
                <a:tab pos="914040" algn="l"/>
                <a:tab pos="1828439" algn="l"/>
                <a:tab pos="2742839" algn="l"/>
                <a:tab pos="3657239" algn="l"/>
                <a:tab pos="4571639" algn="l"/>
                <a:tab pos="5486040" algn="l"/>
                <a:tab pos="6400440" algn="l"/>
                <a:tab pos="7314840" algn="l"/>
                <a:tab pos="8229240" algn="l"/>
                <a:tab pos="9143640" algn="l"/>
                <a:tab pos="10058040" algn="l"/>
              </a:tabLst>
            </a:pPr>
            <a:r>
              <a:rPr lang="en-US" dirty="0"/>
              <a:t>    </a:t>
            </a:r>
            <a:r>
              <a:rPr lang="en-US" dirty="0" err="1"/>
              <a:t>service.beta.kubernetes.io</a:t>
            </a:r>
            <a:r>
              <a:rPr lang="en-US" dirty="0"/>
              <a:t>/</a:t>
            </a:r>
            <a:r>
              <a:rPr lang="en-US" dirty="0" err="1"/>
              <a:t>aws</a:t>
            </a:r>
            <a:r>
              <a:rPr lang="en-US" dirty="0"/>
              <a:t>-load-balancer-backend-protocol: http</a:t>
            </a:r>
          </a:p>
          <a:p>
            <a:pPr marL="0" lvl="0" indent="0">
              <a:spcBef>
                <a:spcPts val="400"/>
              </a:spcBef>
              <a:buNone/>
              <a:tabLst>
                <a:tab pos="914040" algn="l"/>
                <a:tab pos="1828439" algn="l"/>
                <a:tab pos="2742839" algn="l"/>
                <a:tab pos="3657239" algn="l"/>
                <a:tab pos="4571639" algn="l"/>
                <a:tab pos="5486040" algn="l"/>
                <a:tab pos="6400440" algn="l"/>
                <a:tab pos="7314840" algn="l"/>
                <a:tab pos="8229240" algn="l"/>
                <a:tab pos="9143640" algn="l"/>
                <a:tab pos="10058040" algn="l"/>
              </a:tabLst>
            </a:pPr>
            <a:r>
              <a:rPr lang="en-US" dirty="0"/>
              <a:t>    </a:t>
            </a:r>
            <a:r>
              <a:rPr lang="en-US" dirty="0" err="1"/>
              <a:t>service.beta.kubernetes.io</a:t>
            </a:r>
            <a:r>
              <a:rPr lang="en-US" dirty="0"/>
              <a:t>/</a:t>
            </a:r>
            <a:r>
              <a:rPr lang="en-US" dirty="0" err="1"/>
              <a:t>aws</a:t>
            </a:r>
            <a:r>
              <a:rPr lang="en-US" dirty="0"/>
              <a:t>-load-balancer-</a:t>
            </a:r>
            <a:r>
              <a:rPr lang="en-US" dirty="0" err="1"/>
              <a:t>ssl</a:t>
            </a:r>
            <a:r>
              <a:rPr lang="en-US" dirty="0"/>
              <a:t>-cert: arn:aws:acm:us-east-1:XXXXXXXX</a:t>
            </a:r>
          </a:p>
          <a:p>
            <a:pPr marL="0" lvl="0" indent="0">
              <a:spcBef>
                <a:spcPts val="400"/>
              </a:spcBef>
              <a:buNone/>
              <a:tabLst>
                <a:tab pos="914040" algn="l"/>
                <a:tab pos="1828439" algn="l"/>
                <a:tab pos="2742839" algn="l"/>
                <a:tab pos="3657239" algn="l"/>
                <a:tab pos="4571639" algn="l"/>
                <a:tab pos="5486040" algn="l"/>
                <a:tab pos="6400440" algn="l"/>
                <a:tab pos="7314840" algn="l"/>
                <a:tab pos="8229240" algn="l"/>
                <a:tab pos="9143640" algn="l"/>
                <a:tab pos="10058040" algn="l"/>
              </a:tabLst>
            </a:pPr>
            <a:r>
              <a:rPr lang="en-US" dirty="0"/>
              <a:t>    </a:t>
            </a:r>
            <a:r>
              <a:rPr lang="en-US" dirty="0" err="1"/>
              <a:t>service.beta.kubernetes.io</a:t>
            </a:r>
            <a:r>
              <a:rPr lang="en-US" dirty="0"/>
              <a:t>/</a:t>
            </a:r>
            <a:r>
              <a:rPr lang="en-US" dirty="0" err="1"/>
              <a:t>aws</a:t>
            </a:r>
            <a:r>
              <a:rPr lang="en-US" dirty="0"/>
              <a:t>-load-balancer-</a:t>
            </a:r>
            <a:r>
              <a:rPr lang="en-US" dirty="0" err="1"/>
              <a:t>ssl</a:t>
            </a:r>
            <a:r>
              <a:rPr lang="en-US" dirty="0"/>
              <a:t>-ports: "443</a:t>
            </a:r>
            <a:r>
              <a:rPr lang="en-US" dirty="0" smtClean="0"/>
              <a:t>"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0845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Kubernetes</a:t>
            </a:r>
            <a:r>
              <a:rPr lang="en-US" dirty="0" smtClean="0"/>
              <a:t> System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 smtClean="0"/>
              <a:t>Liveness</a:t>
            </a:r>
            <a:endParaRPr lang="en-US" dirty="0" smtClean="0"/>
          </a:p>
          <a:p>
            <a:pPr lvl="1"/>
            <a:r>
              <a:rPr lang="en-US" dirty="0" err="1" smtClean="0"/>
              <a:t>Kubelet</a:t>
            </a:r>
            <a:r>
              <a:rPr lang="en-US" dirty="0" smtClean="0"/>
              <a:t> uses these checks (aka </a:t>
            </a:r>
            <a:r>
              <a:rPr lang="en-US" i="1" dirty="0" smtClean="0"/>
              <a:t>probes</a:t>
            </a:r>
            <a:r>
              <a:rPr lang="en-US" dirty="0" smtClean="0"/>
              <a:t>) to know </a:t>
            </a:r>
            <a:r>
              <a:rPr lang="en-US" b="1" dirty="0" smtClean="0"/>
              <a:t>when to restart a container</a:t>
            </a:r>
          </a:p>
          <a:p>
            <a:pPr lvl="1"/>
            <a:r>
              <a:rPr lang="en-US" dirty="0" smtClean="0"/>
              <a:t>Generally requests a port or path, expects 200</a:t>
            </a:r>
          </a:p>
          <a:p>
            <a:r>
              <a:rPr lang="en-US" dirty="0" smtClean="0"/>
              <a:t>Readiness</a:t>
            </a:r>
          </a:p>
          <a:p>
            <a:pPr lvl="1"/>
            <a:r>
              <a:rPr lang="en-US" dirty="0" err="1" smtClean="0"/>
              <a:t>Kubelet</a:t>
            </a:r>
            <a:r>
              <a:rPr lang="en-US" dirty="0" smtClean="0"/>
              <a:t> uses these checks to know </a:t>
            </a:r>
            <a:r>
              <a:rPr lang="en-US" b="1" dirty="0" smtClean="0"/>
              <a:t>when to route traffic to a pod</a:t>
            </a:r>
          </a:p>
          <a:p>
            <a:pPr lvl="1"/>
            <a:r>
              <a:rPr lang="en-US" dirty="0" smtClean="0"/>
              <a:t>Pods can be alive but not ready for traffic</a:t>
            </a:r>
          </a:p>
          <a:p>
            <a:pPr lvl="1"/>
            <a:r>
              <a:rPr lang="en-US" dirty="0" smtClean="0"/>
              <a:t>Generally hits an endpoint that implies application readiness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429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Kubernetes</a:t>
            </a:r>
            <a:r>
              <a:rPr lang="en-US" dirty="0" smtClean="0"/>
              <a:t> System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r>
              <a:rPr lang="en-US" dirty="0" err="1"/>
              <a:t>livenessProbe</a:t>
            </a:r>
            <a:r>
              <a:rPr lang="en-US" dirty="0"/>
              <a:t>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r>
              <a:rPr lang="en-US" dirty="0"/>
              <a:t>  </a:t>
            </a:r>
            <a:r>
              <a:rPr lang="en-US" dirty="0" err="1"/>
              <a:t>tcpSocket</a:t>
            </a:r>
            <a:r>
              <a:rPr lang="en-US" dirty="0"/>
              <a:t>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r>
              <a:rPr lang="en-US" dirty="0"/>
              <a:t>    port: 80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r>
              <a:rPr lang="en-US" dirty="0"/>
              <a:t>  </a:t>
            </a:r>
            <a:r>
              <a:rPr lang="en-US" dirty="0" err="1"/>
              <a:t>initialDelaySeconds</a:t>
            </a:r>
            <a:r>
              <a:rPr lang="en-US" dirty="0"/>
              <a:t>: 10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r>
              <a:rPr lang="en-US" dirty="0"/>
              <a:t>  </a:t>
            </a:r>
            <a:r>
              <a:rPr lang="en-US" dirty="0" err="1"/>
              <a:t>periodSeconds</a:t>
            </a:r>
            <a:r>
              <a:rPr lang="en-US" dirty="0"/>
              <a:t>: 10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r>
              <a:rPr lang="en-US" dirty="0" err="1"/>
              <a:t>readinessProbe</a:t>
            </a:r>
            <a:r>
              <a:rPr lang="en-US" dirty="0"/>
              <a:t>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r>
              <a:rPr lang="en-US" dirty="0"/>
              <a:t>  </a:t>
            </a:r>
            <a:r>
              <a:rPr lang="en-US" dirty="0" err="1"/>
              <a:t>httpGet</a:t>
            </a:r>
            <a:r>
              <a:rPr lang="en-US" dirty="0"/>
              <a:t>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r>
              <a:rPr lang="en-US" dirty="0"/>
              <a:t>    path: /</a:t>
            </a:r>
            <a:r>
              <a:rPr lang="en-US" dirty="0" err="1"/>
              <a:t>customer_facing_page</a:t>
            </a:r>
            <a:r>
              <a:rPr lang="en-US" dirty="0"/>
              <a:t>/</a:t>
            </a:r>
            <a:r>
              <a:rPr lang="en-US" dirty="0" err="1"/>
              <a:t>db_is_ready.php</a:t>
            </a:r>
            <a:endParaRPr lang="en-US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r>
              <a:rPr lang="en-US" dirty="0"/>
              <a:t>    port: 80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r>
              <a:rPr lang="en-US" dirty="0"/>
              <a:t>  </a:t>
            </a:r>
            <a:r>
              <a:rPr lang="en-US" dirty="0" err="1"/>
              <a:t>initialDelaySeconds</a:t>
            </a:r>
            <a:r>
              <a:rPr lang="en-US" dirty="0"/>
              <a:t>: 5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r>
              <a:rPr lang="en-US" dirty="0"/>
              <a:t>  </a:t>
            </a:r>
            <a:r>
              <a:rPr lang="en-US" dirty="0" err="1"/>
              <a:t>timeoutSeconds</a:t>
            </a:r>
            <a:r>
              <a:rPr lang="en-US" dirty="0"/>
              <a:t>: 1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r>
              <a:rPr lang="en-US" dirty="0"/>
              <a:t>  </a:t>
            </a:r>
            <a:r>
              <a:rPr lang="en-US" dirty="0" err="1"/>
              <a:t>periodSeconds</a:t>
            </a:r>
            <a:r>
              <a:rPr lang="en-US" dirty="0"/>
              <a:t>: 20</a:t>
            </a:r>
          </a:p>
        </p:txBody>
      </p:sp>
    </p:spTree>
    <p:extLst>
      <p:ext uri="{BB962C8B-B14F-4D97-AF65-F5344CB8AC3E}">
        <p14:creationId xmlns:p14="http://schemas.microsoft.com/office/powerpoint/2010/main" val="1759686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Kubernetes</a:t>
            </a:r>
            <a:r>
              <a:rPr lang="en-US" dirty="0" smtClean="0"/>
              <a:t> System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  <p:pic>
        <p:nvPicPr>
          <p:cNvPr id="4" name="Content Placeholder 3" descr="bw-mind-blown.png">
            <a:extLst>
              <a:ext uri="{FF2B5EF4-FFF2-40B4-BE49-F238E27FC236}">
                <a16:creationId xmlns="" xmlns:a16="http://schemas.microsoft.com/office/drawing/2014/main" id="{72823EDF-C038-4EF2-AD24-B0BA9A07834E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746260" y="1600200"/>
            <a:ext cx="2540160" cy="448308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3286420" y="2056686"/>
            <a:ext cx="8190224" cy="4524315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 anchorCtr="1">
            <a:spAutoFit/>
          </a:bodyPr>
          <a:lstStyle/>
          <a:p>
            <a:r>
              <a:rPr lang="en-US" sz="3600" dirty="0"/>
              <a:t>More specs in the API Reference to better define your workload</a:t>
            </a:r>
          </a:p>
          <a:p>
            <a:endParaRPr lang="en-US" sz="3600" dirty="0"/>
          </a:p>
          <a:p>
            <a:r>
              <a:rPr lang="en-US" sz="3600" dirty="0"/>
              <a:t>K8s works to realize the desired state</a:t>
            </a:r>
          </a:p>
          <a:p>
            <a:endParaRPr lang="en-US" sz="3600" dirty="0"/>
          </a:p>
          <a:p>
            <a:r>
              <a:rPr lang="en-US" sz="3600" dirty="0"/>
              <a:t>That’s nice and all, but </a:t>
            </a:r>
            <a:r>
              <a:rPr lang="en-US" sz="3600" b="1" dirty="0"/>
              <a:t>how do you build clusters</a:t>
            </a:r>
            <a:r>
              <a:rPr lang="en-US" sz="3600" dirty="0"/>
              <a:t>?!?</a:t>
            </a:r>
          </a:p>
          <a:p>
            <a:endParaRPr lang="en-US" sz="3600" dirty="0" smtClean="0"/>
          </a:p>
        </p:txBody>
      </p:sp>
    </p:spTree>
    <p:extLst>
      <p:ext uri="{BB962C8B-B14F-4D97-AF65-F5344CB8AC3E}">
        <p14:creationId xmlns:p14="http://schemas.microsoft.com/office/powerpoint/2010/main" val="1593057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Decisions …</a:t>
            </a:r>
            <a:endParaRPr lang="en-US" dirty="0"/>
          </a:p>
        </p:txBody>
      </p:sp>
      <p:pic>
        <p:nvPicPr>
          <p:cNvPr id="4" name="Picture 4">
            <a:extLst>
              <a:ext uri="{FF2B5EF4-FFF2-40B4-BE49-F238E27FC236}">
                <a16:creationId xmlns="" xmlns:a16="http://schemas.microsoft.com/office/drawing/2014/main" id="{55FD94C8-DFA2-4838-AB0E-AD3DD6688AF3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413021" y="1574760"/>
            <a:ext cx="2844720" cy="2844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5">
            <a:extLst>
              <a:ext uri="{FF2B5EF4-FFF2-40B4-BE49-F238E27FC236}">
                <a16:creationId xmlns="" xmlns:a16="http://schemas.microsoft.com/office/drawing/2014/main" id="{603A48A4-B335-4E64-B9D3-4C72228EE791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7666405" y="46961"/>
            <a:ext cx="3530520" cy="3530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6">
            <a:extLst>
              <a:ext uri="{FF2B5EF4-FFF2-40B4-BE49-F238E27FC236}">
                <a16:creationId xmlns="" xmlns:a16="http://schemas.microsoft.com/office/drawing/2014/main" id="{35B35774-91D9-42A8-8979-54AC17285AC5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3550766" y="1914600"/>
            <a:ext cx="3992759" cy="1082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7">
            <a:extLst>
              <a:ext uri="{FF2B5EF4-FFF2-40B4-BE49-F238E27FC236}">
                <a16:creationId xmlns="" xmlns:a16="http://schemas.microsoft.com/office/drawing/2014/main" id="{299450E2-258D-439A-8CF2-3F80900AC4CE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5304812" y="3154675"/>
            <a:ext cx="5440320" cy="1025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8">
            <a:extLst>
              <a:ext uri="{FF2B5EF4-FFF2-40B4-BE49-F238E27FC236}">
                <a16:creationId xmlns="" xmlns:a16="http://schemas.microsoft.com/office/drawing/2014/main" id="{7A0F6F1A-F146-4C97-AF6E-DE0677239BDC}"/>
              </a:ext>
            </a:extLst>
          </p:cNvPr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3532476" y="3723217"/>
            <a:ext cx="2249280" cy="2249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9">
            <a:extLst>
              <a:ext uri="{FF2B5EF4-FFF2-40B4-BE49-F238E27FC236}">
                <a16:creationId xmlns="" xmlns:a16="http://schemas.microsoft.com/office/drawing/2014/main" id="{31778F60-8367-4B97-A8CA-CC9E40BF1905}"/>
              </a:ext>
            </a:extLst>
          </p:cNvPr>
          <p:cNvPicPr>
            <a:picLocks noChangeAspect="1"/>
          </p:cNvPicPr>
          <p:nvPr/>
        </p:nvPicPr>
        <p:blipFill>
          <a:blip r:embed="rId7">
            <a:lum/>
            <a:alphaModFix/>
          </a:blip>
          <a:srcRect/>
          <a:stretch>
            <a:fillRect/>
          </a:stretch>
        </p:blipFill>
        <p:spPr>
          <a:xfrm>
            <a:off x="6222858" y="4127847"/>
            <a:ext cx="3936960" cy="22226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41180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Kops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Enables Infrastructure as Code</a:t>
            </a:r>
          </a:p>
          <a:p>
            <a:r>
              <a:rPr lang="en-US" dirty="0" smtClean="0"/>
              <a:t>Outputs to terraform</a:t>
            </a:r>
            <a:r>
              <a:rPr lang="en-US" dirty="0"/>
              <a:t>, </a:t>
            </a:r>
            <a:r>
              <a:rPr lang="en-US" dirty="0" err="1"/>
              <a:t>cloudformation</a:t>
            </a:r>
            <a:r>
              <a:rPr lang="en-US" dirty="0"/>
              <a:t>, </a:t>
            </a:r>
            <a:r>
              <a:rPr lang="en-US" dirty="0" err="1"/>
              <a:t>yaml</a:t>
            </a:r>
            <a:r>
              <a:rPr lang="en-US" dirty="0"/>
              <a:t>, </a:t>
            </a:r>
            <a:r>
              <a:rPr lang="en-US" dirty="0" err="1"/>
              <a:t>etc</a:t>
            </a:r>
            <a:endParaRPr lang="en-US" dirty="0"/>
          </a:p>
          <a:p>
            <a:r>
              <a:rPr lang="en-US" dirty="0"/>
              <a:t>Code: review &amp; versioning is easy</a:t>
            </a:r>
          </a:p>
          <a:p>
            <a:r>
              <a:rPr lang="en-US" dirty="0"/>
              <a:t>Reproducible</a:t>
            </a:r>
          </a:p>
          <a:p>
            <a:r>
              <a:rPr lang="en-US" dirty="0"/>
              <a:t>Declarative configuration files</a:t>
            </a:r>
          </a:p>
          <a:p>
            <a:r>
              <a:rPr lang="en-US" dirty="0"/>
              <a:t>Well-supported cloud provider development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1875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Kops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Production-ready cluster tool</a:t>
            </a:r>
          </a:p>
          <a:p>
            <a:r>
              <a:rPr lang="en-US" dirty="0"/>
              <a:t>(At time of writing) 1.9.3</a:t>
            </a:r>
          </a:p>
          <a:p>
            <a:r>
              <a:rPr lang="en-US" dirty="0"/>
              <a:t>Single or multi-master</a:t>
            </a:r>
          </a:p>
          <a:p>
            <a:r>
              <a:rPr lang="en-US" dirty="0"/>
              <a:t>We’ll start with </a:t>
            </a:r>
            <a:r>
              <a:rPr lang="en-US" dirty="0" smtClean="0"/>
              <a:t>singletons </a:t>
            </a:r>
            <a:r>
              <a:rPr lang="en-US" dirty="0"/>
              <a:t>for the labs</a:t>
            </a:r>
          </a:p>
          <a:p>
            <a:r>
              <a:rPr lang="en-US" dirty="0"/>
              <a:t>Cluster rolling-upgrades</a:t>
            </a:r>
          </a:p>
          <a:p>
            <a:r>
              <a:rPr lang="en-US" dirty="0"/>
              <a:t>Also supports </a:t>
            </a:r>
            <a:r>
              <a:rPr lang="en-US" dirty="0" err="1" smtClean="0"/>
              <a:t>digitalocean</a:t>
            </a:r>
            <a:r>
              <a:rPr lang="en-US" dirty="0" smtClean="0"/>
              <a:t>, </a:t>
            </a:r>
            <a:r>
              <a:rPr lang="en-US" dirty="0"/>
              <a:t>google cloud ...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0216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Kubernetes</a:t>
            </a:r>
            <a:r>
              <a:rPr lang="en-US" dirty="0" smtClean="0"/>
              <a:t> Lab 1 - Kops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="" xmlns:a16="http://schemas.microsoft.com/office/drawing/2014/main" id="{3FEA9BC3-ECF8-4515-971C-0F82F2C0FC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2919413" y="1641475"/>
            <a:ext cx="6350000" cy="4762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10476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Kuberwhaties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this course is:</a:t>
            </a:r>
          </a:p>
          <a:p>
            <a:pPr lvl="1"/>
            <a:r>
              <a:rPr lang="en-US" dirty="0" smtClean="0"/>
              <a:t>101-level, familiarize yourself with (lots) of basics</a:t>
            </a:r>
          </a:p>
          <a:p>
            <a:pPr lvl="1"/>
            <a:r>
              <a:rPr lang="en-US" dirty="0" smtClean="0"/>
              <a:t>Offer links to more information on every topic</a:t>
            </a:r>
          </a:p>
          <a:p>
            <a:pPr lvl="1"/>
            <a:r>
              <a:rPr lang="en-US" dirty="0"/>
              <a:t>Basic </a:t>
            </a:r>
            <a:r>
              <a:rPr lang="en-US" dirty="0" smtClean="0"/>
              <a:t>micro-service application </a:t>
            </a:r>
            <a:r>
              <a:rPr lang="en-US" dirty="0"/>
              <a:t>design </a:t>
            </a:r>
            <a:r>
              <a:rPr lang="en-US" dirty="0" smtClean="0"/>
              <a:t>principles</a:t>
            </a:r>
          </a:p>
          <a:p>
            <a:pPr lvl="1"/>
            <a:r>
              <a:rPr lang="en-US" dirty="0" smtClean="0"/>
              <a:t>Explore containers using </a:t>
            </a:r>
            <a:r>
              <a:rPr lang="en-US" dirty="0" err="1" smtClean="0"/>
              <a:t>docker</a:t>
            </a:r>
            <a:endParaRPr lang="en-US" dirty="0" smtClean="0"/>
          </a:p>
          <a:p>
            <a:pPr lvl="1"/>
            <a:r>
              <a:rPr lang="en-US" dirty="0" smtClean="0"/>
              <a:t>Deliver a scalable AWS-based </a:t>
            </a:r>
            <a:r>
              <a:rPr lang="en-US" dirty="0" err="1" smtClean="0"/>
              <a:t>Kubernetes</a:t>
            </a:r>
            <a:r>
              <a:rPr lang="en-US" dirty="0" smtClean="0"/>
              <a:t> cluster</a:t>
            </a:r>
          </a:p>
          <a:p>
            <a:pPr lvl="1"/>
            <a:r>
              <a:rPr lang="en-US" dirty="0" smtClean="0"/>
              <a:t>Host an Internet Radio Station as a workload</a:t>
            </a:r>
          </a:p>
          <a:p>
            <a:pPr lvl="1"/>
            <a:r>
              <a:rPr lang="en-US" dirty="0" smtClean="0"/>
              <a:t>Examine some extra features like in-cluster LB &amp; DNS</a:t>
            </a:r>
          </a:p>
        </p:txBody>
      </p:sp>
    </p:spTree>
    <p:extLst>
      <p:ext uri="{BB962C8B-B14F-4D97-AF65-F5344CB8AC3E}">
        <p14:creationId xmlns:p14="http://schemas.microsoft.com/office/powerpoint/2010/main" val="941534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Kubernetes</a:t>
            </a:r>
            <a:r>
              <a:rPr lang="en-US" dirty="0" smtClean="0"/>
              <a:t> Lab 1 - Retro</a:t>
            </a:r>
            <a:endParaRPr lang="en-US" dirty="0"/>
          </a:p>
        </p:txBody>
      </p:sp>
      <p:pic>
        <p:nvPicPr>
          <p:cNvPr id="4" name="Picture 3" descr="k8sdidit.jpg">
            <a:extLst>
              <a:ext uri="{FF2B5EF4-FFF2-40B4-BE49-F238E27FC236}">
                <a16:creationId xmlns="" xmlns:a16="http://schemas.microsoft.com/office/drawing/2014/main" id="{536EB424-7F44-4BA5-A6D4-FC22CA152C56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2936432" y="1676400"/>
            <a:ext cx="6350040" cy="47624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8224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Kubernetes</a:t>
            </a:r>
            <a:r>
              <a:rPr lang="en-US" dirty="0" smtClean="0"/>
              <a:t> Lab 2 - </a:t>
            </a:r>
            <a:r>
              <a:rPr lang="en-US" dirty="0" err="1" smtClean="0"/>
              <a:t>Icecast</a:t>
            </a:r>
            <a:endParaRPr lang="en-US" dirty="0"/>
          </a:p>
        </p:txBody>
      </p:sp>
      <p:pic>
        <p:nvPicPr>
          <p:cNvPr id="4" name="Picture 5" descr="mcmcmuffins.jpg">
            <a:extLst>
              <a:ext uri="{FF2B5EF4-FFF2-40B4-BE49-F238E27FC236}">
                <a16:creationId xmlns="" xmlns:a16="http://schemas.microsoft.com/office/drawing/2014/main" id="{6546551B-4D18-4DC5-8A26-093C9E0975E5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3168272" y="1600200"/>
            <a:ext cx="5886360" cy="4933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98546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Kubernetes</a:t>
            </a:r>
            <a:r>
              <a:rPr lang="en-US" dirty="0" smtClean="0"/>
              <a:t> Lab 2 - Retro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12521965-D317-44A7-8993-966D30DCC0E6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3571472" y="1600200"/>
            <a:ext cx="5079960" cy="50799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77716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Productionization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Open Discussion!</a:t>
            </a:r>
          </a:p>
          <a:p>
            <a:pPr lvl="1"/>
            <a:r>
              <a:rPr lang="en-US" dirty="0"/>
              <a:t>Dangers of cluster-managed LB and DNS</a:t>
            </a:r>
          </a:p>
          <a:p>
            <a:pPr lvl="1"/>
            <a:r>
              <a:rPr lang="en-US" dirty="0"/>
              <a:t> On-premises/Cloud</a:t>
            </a:r>
          </a:p>
          <a:p>
            <a:pPr lvl="1"/>
            <a:r>
              <a:rPr lang="en-US" dirty="0"/>
              <a:t> Split out the key/value store</a:t>
            </a:r>
          </a:p>
          <a:p>
            <a:pPr lvl="1"/>
            <a:r>
              <a:rPr lang="en-US" dirty="0"/>
              <a:t> Multi-master</a:t>
            </a:r>
          </a:p>
          <a:p>
            <a:pPr lvl="1"/>
            <a:r>
              <a:rPr lang="en-US" dirty="0"/>
              <a:t> Multi-node</a:t>
            </a:r>
          </a:p>
          <a:p>
            <a:pPr lvl="1"/>
            <a:r>
              <a:rPr lang="en-US" dirty="0"/>
              <a:t> Annotations</a:t>
            </a:r>
          </a:p>
          <a:p>
            <a:pPr lvl="1"/>
            <a:r>
              <a:rPr lang="en-US" dirty="0"/>
              <a:t> Monitoring/Metrics/Alerting</a:t>
            </a:r>
          </a:p>
          <a:p>
            <a:pPr lvl="1"/>
            <a:r>
              <a:rPr lang="en-US" dirty="0"/>
              <a:t> Build/Deploy - CI/CD</a:t>
            </a:r>
          </a:p>
          <a:p>
            <a:pPr lvl="1"/>
            <a:r>
              <a:rPr lang="en-US" dirty="0"/>
              <a:t> Pod Design - Sidecars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7491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 for your time!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github.com</a:t>
            </a:r>
            <a:r>
              <a:rPr lang="en-US" dirty="0"/>
              <a:t>/mars64</a:t>
            </a:r>
          </a:p>
          <a:p>
            <a:pPr marL="0" indent="0">
              <a:buNone/>
            </a:pPr>
            <a:r>
              <a:rPr lang="en-US" dirty="0" err="1"/>
              <a:t>binary.stereo@gmail.com</a:t>
            </a:r>
            <a:endParaRPr lang="en-US" dirty="0"/>
          </a:p>
          <a:p>
            <a:pPr marL="0" indent="0">
              <a:buNone/>
            </a:pPr>
            <a:r>
              <a:rPr lang="en-US" dirty="0" err="1" smtClean="0"/>
              <a:t>Jungletrain.net</a:t>
            </a:r>
            <a:endParaRPr lang="en-US" dirty="0" smtClean="0"/>
          </a:p>
          <a:p>
            <a:pPr marL="0" indent="0">
              <a:buNone/>
            </a:pPr>
            <a:r>
              <a:rPr lang="en-US" dirty="0" err="1" smtClean="0"/>
              <a:t>RinseAndRepeatRadio.com</a:t>
            </a:r>
            <a:endParaRPr lang="en-US" dirty="0"/>
          </a:p>
          <a:p>
            <a:pPr marL="0" indent="0">
              <a:buNone/>
            </a:pPr>
            <a:r>
              <a:rPr lang="en-US" dirty="0" err="1"/>
              <a:t>DnBRadio.com</a:t>
            </a:r>
            <a:endParaRPr lang="en-US" dirty="0"/>
          </a:p>
          <a:p>
            <a:pPr marL="0" indent="0">
              <a:buNone/>
            </a:pPr>
            <a:r>
              <a:rPr lang="en-US" dirty="0" err="1" smtClean="0"/>
              <a:t>Recondnb.net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951202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Kuberwhaties</a:t>
            </a:r>
            <a:r>
              <a:rPr lang="en-US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advanced topics include:</a:t>
            </a:r>
          </a:p>
          <a:p>
            <a:pPr lvl="1"/>
            <a:r>
              <a:rPr lang="en-US" dirty="0" smtClean="0"/>
              <a:t>Break down </a:t>
            </a:r>
            <a:r>
              <a:rPr lang="en-US" i="1" dirty="0" smtClean="0"/>
              <a:t>all</a:t>
            </a:r>
            <a:r>
              <a:rPr lang="en-US" dirty="0" smtClean="0"/>
              <a:t> </a:t>
            </a:r>
            <a:r>
              <a:rPr lang="en-US" dirty="0" err="1" smtClean="0"/>
              <a:t>Kubernetes</a:t>
            </a:r>
            <a:r>
              <a:rPr lang="en-US" dirty="0" smtClean="0"/>
              <a:t> components &amp; objects</a:t>
            </a:r>
          </a:p>
          <a:p>
            <a:pPr lvl="1"/>
            <a:r>
              <a:rPr lang="en-US" dirty="0" smtClean="0"/>
              <a:t>A review of AWS features</a:t>
            </a:r>
          </a:p>
          <a:p>
            <a:pPr lvl="1"/>
            <a:r>
              <a:rPr lang="en-US" dirty="0" smtClean="0"/>
              <a:t>A discussion in security/RBAC</a:t>
            </a:r>
          </a:p>
          <a:p>
            <a:pPr lvl="1"/>
            <a:r>
              <a:rPr lang="en-US" dirty="0" smtClean="0"/>
              <a:t>In-depth monitoring or troubleshooting</a:t>
            </a:r>
          </a:p>
          <a:p>
            <a:pPr lvl="1"/>
            <a:r>
              <a:rPr lang="en-US" dirty="0" smtClean="0"/>
              <a:t>Advanced development life-cycle (release </a:t>
            </a:r>
            <a:r>
              <a:rPr lang="en-US" dirty="0" err="1" smtClean="0"/>
              <a:t>mgmt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Cluster federation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0974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Kuberwhaties</a:t>
            </a:r>
            <a:r>
              <a:rPr lang="en-US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Much of this course was taken directly from </a:t>
            </a:r>
            <a:r>
              <a:rPr lang="en-US" dirty="0" err="1" smtClean="0"/>
              <a:t>Kubernetes.io</a:t>
            </a:r>
            <a:r>
              <a:rPr lang="en-US" dirty="0" smtClean="0"/>
              <a:t> and </a:t>
            </a:r>
            <a:r>
              <a:rPr lang="en-US" dirty="0" err="1" smtClean="0"/>
              <a:t>Docker.io</a:t>
            </a:r>
            <a:endParaRPr lang="en-US" dirty="0" smtClean="0"/>
          </a:p>
          <a:p>
            <a:r>
              <a:rPr lang="en-US" dirty="0" smtClean="0"/>
              <a:t>This world is constantly evolving, get in on the discussion!</a:t>
            </a:r>
            <a:endParaRPr lang="en-US" dirty="0"/>
          </a:p>
        </p:txBody>
      </p:sp>
      <p:pic>
        <p:nvPicPr>
          <p:cNvPr id="1028" name="Picture 4" descr="mage result for slack icon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8412" y="3581400"/>
            <a:ext cx="266700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mage result for google groups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2598" y="3886200"/>
            <a:ext cx="2303627" cy="2303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761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Kuberwhaties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Virtual Machines</a:t>
            </a:r>
          </a:p>
          <a:p>
            <a:pPr lvl="1"/>
            <a:r>
              <a:rPr lang="en-US" dirty="0" smtClean="0"/>
              <a:t>Many OS’s on one</a:t>
            </a:r>
          </a:p>
          <a:p>
            <a:pPr lvl="1"/>
            <a:r>
              <a:rPr lang="en-US" dirty="0" smtClean="0"/>
              <a:t>Shared libs &amp; kernel</a:t>
            </a:r>
          </a:p>
          <a:p>
            <a:r>
              <a:rPr lang="en-US" dirty="0" smtClean="0"/>
              <a:t>Containers</a:t>
            </a:r>
          </a:p>
          <a:p>
            <a:pPr lvl="1"/>
            <a:r>
              <a:rPr lang="en-US" dirty="0" smtClean="0"/>
              <a:t>Individual libs</a:t>
            </a:r>
          </a:p>
          <a:p>
            <a:pPr lvl="1"/>
            <a:r>
              <a:rPr lang="en-US" dirty="0" smtClean="0"/>
              <a:t>No OS overhead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4" name="Picture 3" descr="oldway..PNG">
            <a:extLst>
              <a:ext uri="{FF2B5EF4-FFF2-40B4-BE49-F238E27FC236}">
                <a16:creationId xmlns="" xmlns:a16="http://schemas.microsoft.com/office/drawing/2014/main" id="{975AC74D-6547-4A5A-AFE2-1D4C5E533449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5180012" y="1649748"/>
            <a:ext cx="6210479" cy="475117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90276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Hexagonal design template">
  <a:themeElements>
    <a:clrScheme name="Orange Red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Century Gothic-Palatino Linotyp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 panose="0204050205050503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1Subtle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 dirty="0"/>
        </a:defPPr>
      </a:lstStyle>
      <a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>
          <a:solidFill>
            <a:schemeClr val="accent4"/>
          </a:solidFill>
        </a:ln>
      </a:spPr>
      <a:bodyPr wrap="square" rtlCol="0" anchor="ctr" anchorCtr="1">
        <a:spAutoFit/>
      </a:bodyPr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_13891667_TF03460519" id="{236406BC-77BF-4D3F-87F0-477357361323}" vid="{84780F02-2157-4F70-9D99-267531FEC529}"/>
    </a:ext>
  </a:extLst>
</a:theme>
</file>

<file path=ppt/theme/theme2.xml><?xml version="1.0" encoding="utf-8"?>
<a:theme xmlns:a="http://schemas.openxmlformats.org/drawingml/2006/main" name="Office Theme">
  <a:themeElements>
    <a:clrScheme name="Orange Red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Century Gothic-Palatino Linotyp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 panose="0204050205050503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1Subtle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range Red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Century Gothic-Palatino Linotyp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 panose="0204050205050503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1Subtle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A3F7D94069FF64A86F7DFF56D60E3BE" ma:contentTypeVersion="6" ma:contentTypeDescription="Create a new document." ma:contentTypeScope="" ma:versionID="c32302c77d4085ecf495bdddb7f5e889">
  <xsd:schema xmlns:xsd="http://www.w3.org/2001/XMLSchema" xmlns:xs="http://www.w3.org/2001/XMLSchema" xmlns:p="http://schemas.microsoft.com/office/2006/metadata/properties" xmlns:ns2="a4f35948-e619-41b3-aa29-22878b09cfd2" xmlns:ns3="40262f94-9f35-4ac3-9a90-690165a166b7" targetNamespace="http://schemas.microsoft.com/office/2006/metadata/properties" ma:root="true" ma:fieldsID="4ab5ae46be95f9d0be6107e8200be7a2" ns2:_="" ns3:_="">
    <xsd:import namespace="a4f35948-e619-41b3-aa29-22878b09cfd2"/>
    <xsd:import namespace="40262f94-9f35-4ac3-9a90-690165a166b7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VSO_x0020_item_x0020_id" minOccurs="0"/>
                <xsd:element ref="ns3:Item_x0020_Details" minOccurs="0"/>
                <xsd:element ref="ns3:Template_x0020_details" minOccurs="0"/>
                <xsd:element ref="ns3:Assetid_x0020_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4f35948-e619-41b3-aa29-22878b09cfd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0262f94-9f35-4ac3-9a90-690165a166b7" elementFormDefault="qualified">
    <xsd:import namespace="http://schemas.microsoft.com/office/2006/documentManagement/types"/>
    <xsd:import namespace="http://schemas.microsoft.com/office/infopath/2007/PartnerControls"/>
    <xsd:element name="VSO_x0020_item_x0020_id" ma:index="10" nillable="true" ma:displayName="VSO item id" ma:description="Please add the bug number to refer to VSO items." ma:internalName="VSO_x0020_item_x0020_id">
      <xsd:simpleType>
        <xsd:restriction base="dms:Text">
          <xsd:maxLength value="255"/>
        </xsd:restriction>
      </xsd:simpleType>
    </xsd:element>
    <xsd:element name="Item_x0020_Details" ma:index="11" nillable="true" ma:displayName="Item Details" ma:internalName="Item_x0020_Details">
      <xsd:simpleType>
        <xsd:restriction base="dms:Note">
          <xsd:maxLength value="255"/>
        </xsd:restriction>
      </xsd:simpleType>
    </xsd:element>
    <xsd:element name="Template_x0020_details" ma:index="12" nillable="true" ma:displayName="Template details" ma:internalName="Template_x0020_details">
      <xsd:simpleType>
        <xsd:restriction base="dms:Text"/>
      </xsd:simpleType>
    </xsd:element>
    <xsd:element name="Assetid_x0020_" ma:index="13" nillable="true" ma:displayName="Assetid " ma:internalName="Assetid_x0020_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VSO_x0020_item_x0020_id xmlns="40262f94-9f35-4ac3-9a90-690165a166b7" xsi:nil="true"/>
    <Assetid_x0020_ xmlns="40262f94-9f35-4ac3-9a90-690165a166b7" xsi:nil="true"/>
    <Item_x0020_Details xmlns="40262f94-9f35-4ac3-9a90-690165a166b7" xsi:nil="true"/>
    <Template_x0020_details xmlns="40262f94-9f35-4ac3-9a90-690165a166b7" xsi:nil="true"/>
  </documentManagement>
</p:properties>
</file>

<file path=customXml/itemProps1.xml><?xml version="1.0" encoding="utf-8"?>
<ds:datastoreItem xmlns:ds="http://schemas.openxmlformats.org/officeDocument/2006/customXml" ds:itemID="{B11D6E40-F509-498A-BF02-00C895783B4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5ED73A5-C2D2-4D49-BB89-167E8E32C95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4f35948-e619-41b3-aa29-22878b09cfd2"/>
    <ds:schemaRef ds:uri="40262f94-9f35-4ac3-9a90-690165a166b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2427FAC-CD3A-494C-985C-09E26C5EA507}">
  <ds:schemaRefs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40262f94-9f35-4ac3-9a90-690165a166b7"/>
    <ds:schemaRef ds:uri="a4f35948-e619-41b3-aa29-22878b09cfd2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168</TotalTime>
  <Words>2041</Words>
  <Application>Microsoft Macintosh PowerPoint</Application>
  <PresentationFormat>Custom</PresentationFormat>
  <Paragraphs>414</Paragraphs>
  <Slides>64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70" baseType="lpstr">
      <vt:lpstr>Century Gothic</vt:lpstr>
      <vt:lpstr>Euphemia</vt:lpstr>
      <vt:lpstr>Palatino Linotype</vt:lpstr>
      <vt:lpstr>Wingdings</vt:lpstr>
      <vt:lpstr>Arial</vt:lpstr>
      <vt:lpstr>Hexagonal design template</vt:lpstr>
      <vt:lpstr>Kubernetes 101</vt:lpstr>
      <vt:lpstr>Introductions</vt:lpstr>
      <vt:lpstr>Choose your own adventure</vt:lpstr>
      <vt:lpstr>Kuberwhaties?</vt:lpstr>
      <vt:lpstr>Kuberwhaties?</vt:lpstr>
      <vt:lpstr>Kuberwhaties?</vt:lpstr>
      <vt:lpstr>Kuberwhaties?</vt:lpstr>
      <vt:lpstr>Kuberwhaties?</vt:lpstr>
      <vt:lpstr>Kuberwhaties?</vt:lpstr>
      <vt:lpstr>State of Clustering</vt:lpstr>
      <vt:lpstr>12 Factor Application Design</vt:lpstr>
      <vt:lpstr>12 Factor Application Design</vt:lpstr>
      <vt:lpstr>12 Factor Design</vt:lpstr>
      <vt:lpstr>12 Factor Design</vt:lpstr>
      <vt:lpstr>12 Factor Design</vt:lpstr>
      <vt:lpstr>12 Factor Design</vt:lpstr>
      <vt:lpstr>12 Factor Design</vt:lpstr>
      <vt:lpstr>12 Factor Design</vt:lpstr>
      <vt:lpstr>12 Factor Design</vt:lpstr>
      <vt:lpstr>12 Factor Design</vt:lpstr>
      <vt:lpstr>12 Factor Design</vt:lpstr>
      <vt:lpstr>12 Factor Design</vt:lpstr>
      <vt:lpstr>12 Factor Design</vt:lpstr>
      <vt:lpstr>12 Factor Design</vt:lpstr>
      <vt:lpstr>State of Container Runtimes</vt:lpstr>
      <vt:lpstr>Docker</vt:lpstr>
      <vt:lpstr>Docker</vt:lpstr>
      <vt:lpstr>Docker</vt:lpstr>
      <vt:lpstr>Docker </vt:lpstr>
      <vt:lpstr>Docker</vt:lpstr>
      <vt:lpstr>Docker Lab!</vt:lpstr>
      <vt:lpstr>Docker Lab Retro</vt:lpstr>
      <vt:lpstr>Kubernetes System Design</vt:lpstr>
      <vt:lpstr>Kubernetes System Design</vt:lpstr>
      <vt:lpstr>Kubernetes System Design</vt:lpstr>
      <vt:lpstr>Kubernetes System Design</vt:lpstr>
      <vt:lpstr>Kubernetes System Design</vt:lpstr>
      <vt:lpstr>Kubernetes System Design</vt:lpstr>
      <vt:lpstr>Kubernetes System Design</vt:lpstr>
      <vt:lpstr>Kubernetes System Design</vt:lpstr>
      <vt:lpstr>Kubernetes System Design</vt:lpstr>
      <vt:lpstr>Kubernetes System Design</vt:lpstr>
      <vt:lpstr>Kubernetes System Design</vt:lpstr>
      <vt:lpstr>Kubernetes System Design</vt:lpstr>
      <vt:lpstr>Kubernetes System Design</vt:lpstr>
      <vt:lpstr>Kubernetes System Design</vt:lpstr>
      <vt:lpstr>Kubernetes System Design</vt:lpstr>
      <vt:lpstr>Kubernetes System Design</vt:lpstr>
      <vt:lpstr>Kubernetes System Design</vt:lpstr>
      <vt:lpstr>Kubernetes System Design</vt:lpstr>
      <vt:lpstr>Kubernetes System Design</vt:lpstr>
      <vt:lpstr>Kubernetes System Design</vt:lpstr>
      <vt:lpstr>Kubernetes System Design</vt:lpstr>
      <vt:lpstr>Kubernetes System Design</vt:lpstr>
      <vt:lpstr>Kubernetes System Design</vt:lpstr>
      <vt:lpstr>Decisions …</vt:lpstr>
      <vt:lpstr>Kops</vt:lpstr>
      <vt:lpstr>Kops</vt:lpstr>
      <vt:lpstr>Kubernetes Lab 1 - Kops</vt:lpstr>
      <vt:lpstr>Kubernetes Lab 1 - Retro</vt:lpstr>
      <vt:lpstr>Kubernetes Lab 2 - Icecast</vt:lpstr>
      <vt:lpstr>Kubernetes Lab 2 - Retro</vt:lpstr>
      <vt:lpstr>Productionization</vt:lpstr>
      <vt:lpstr>Thank you for your time!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Kubernetes 101</dc:title>
  <dc:creator>Microsoft Office User</dc:creator>
  <cp:lastModifiedBy>Microsoft Office User</cp:lastModifiedBy>
  <cp:revision>25</cp:revision>
  <dcterms:created xsi:type="dcterms:W3CDTF">2018-06-02T00:48:56Z</dcterms:created>
  <dcterms:modified xsi:type="dcterms:W3CDTF">2018-06-07T02:09:43Z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Order">
    <vt:r8>74063900</vt:r8>
  </property>
  <property fmtid="{D5CDD505-2E9C-101B-9397-08002B2CF9AE}" pid="4" name="HiddenCategoryTags">
    <vt:lpwstr/>
  </property>
  <property fmtid="{D5CDD505-2E9C-101B-9397-08002B2CF9AE}" pid="5" name="InternalTags">
    <vt:lpwstr/>
  </property>
  <property fmtid="{D5CDD505-2E9C-101B-9397-08002B2CF9AE}" pid="6" name="FeatureTags">
    <vt:lpwstr/>
  </property>
  <property fmtid="{D5CDD505-2E9C-101B-9397-08002B2CF9AE}" pid="7" name="LocalizationTags">
    <vt:lpwstr/>
  </property>
  <property fmtid="{D5CDD505-2E9C-101B-9397-08002B2CF9AE}" pid="8" name="CategoryTags">
    <vt:lpwstr/>
  </property>
  <property fmtid="{D5CDD505-2E9C-101B-9397-08002B2CF9AE}" pid="9" name="Applications">
    <vt:lpwstr/>
  </property>
  <property fmtid="{D5CDD505-2E9C-101B-9397-08002B2CF9AE}" pid="10" name="CampaignTags">
    <vt:lpwstr/>
  </property>
  <property fmtid="{D5CDD505-2E9C-101B-9397-08002B2CF9AE}" pid="11" name="ScenarioTags">
    <vt:lpwstr/>
  </property>
</Properties>
</file>